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80" r:id="rId3"/>
    <p:sldId id="281" r:id="rId4"/>
    <p:sldId id="257" r:id="rId5"/>
    <p:sldId id="269" r:id="rId6"/>
    <p:sldId id="266" r:id="rId7"/>
    <p:sldId id="270" r:id="rId8"/>
    <p:sldId id="267" r:id="rId9"/>
    <p:sldId id="271" r:id="rId10"/>
    <p:sldId id="278" r:id="rId11"/>
    <p:sldId id="282" r:id="rId12"/>
    <p:sldId id="283" r:id="rId13"/>
    <p:sldId id="272" r:id="rId14"/>
    <p:sldId id="284" r:id="rId15"/>
    <p:sldId id="279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4913C5-1646-40A2-88CF-7926157EE3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6D52F7-0253-4913-8A93-68F50B244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4" grpId="0"/>
      <p:bldP spid="823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2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BDBE7-D4F2-4F20-92ED-C9BAA88D6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AB771-BEBD-4174-8425-AC4C1BD6B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2CFA57-DF7F-49F6-8BC0-B78CDADDA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FA71516-BD1F-40B7-BF76-33264807D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4D9054-E1DC-41D3-A5E7-009E3B743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41839-91FB-4594-BC7C-D218F86DD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8BEB3-652A-40EE-8E64-585AAE001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FE087-EC01-4734-9C34-7FB983650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098E4-233B-4B0F-AB99-FA7B446CC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85D76-FC41-4D88-99E4-EC032617B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D86E-806B-4922-BD1B-A8F55BAA3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BE675-58F6-445F-A154-F4666069B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D2B04-75C0-4497-95F3-F88E3095E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403AA80-1257-4C94-ACED-22F862FBE39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0" grpId="0"/>
      <p:bldP spid="721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redstar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Characteristics of Stars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>
                <a:latin typeface="Comic Sans MS" pitchFamily="66" charset="0"/>
              </a:rPr>
              <a:t>Apparent Magnitude</a:t>
            </a:r>
            <a:r>
              <a:rPr lang="en-US">
                <a:latin typeface="Comic Sans MS" pitchFamily="66" charset="0"/>
              </a:rPr>
              <a:t> – refers to the brightness of a star as it appears to us.</a:t>
            </a:r>
          </a:p>
          <a:p>
            <a:pPr>
              <a:buFont typeface="Wingdings" pitchFamily="2" charset="2"/>
              <a:buNone/>
            </a:pPr>
            <a:endParaRPr lang="en-US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b="1" u="sng">
                <a:latin typeface="Comic Sans MS" pitchFamily="66" charset="0"/>
              </a:rPr>
              <a:t>Absolute Magnitude</a:t>
            </a:r>
            <a:r>
              <a:rPr lang="en-US">
                <a:latin typeface="Comic Sans MS" pitchFamily="66" charset="0"/>
              </a:rPr>
              <a:t> – refers to the actual amount of light given off by a star at a standard distance.</a:t>
            </a:r>
            <a:endParaRPr lang="en-US" b="1" u="sng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  <a:t>HR Diagram</a:t>
            </a:r>
            <a:endParaRPr lang="en-US" sz="4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625975"/>
          </a:xfrm>
        </p:spPr>
        <p:txBody>
          <a:bodyPr/>
          <a:lstStyle/>
          <a:p>
            <a:pPr eaLnBrk="1" hangingPunct="1"/>
            <a:r>
              <a:rPr lang="en-US" smtClean="0"/>
              <a:t>An HR diagram shows the two most important characteristics of stars, which are </a:t>
            </a:r>
            <a:r>
              <a:rPr lang="en-US" u="sng" smtClean="0">
                <a:solidFill>
                  <a:srgbClr val="FF0000"/>
                </a:solidFill>
              </a:rPr>
              <a:t>temperature </a:t>
            </a:r>
            <a:r>
              <a:rPr lang="en-US" smtClean="0"/>
              <a:t>and </a:t>
            </a:r>
            <a:r>
              <a:rPr lang="en-US" u="sng" smtClean="0">
                <a:solidFill>
                  <a:srgbClr val="FF0000"/>
                </a:solidFill>
              </a:rPr>
              <a:t>absolute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magnitude </a:t>
            </a:r>
            <a:r>
              <a:rPr lang="en-US" smtClean="0"/>
              <a:t>(brightness) and/or </a:t>
            </a:r>
            <a:r>
              <a:rPr lang="en-US" smtClean="0">
                <a:solidFill>
                  <a:srgbClr val="FF0000"/>
                </a:solidFill>
              </a:rPr>
              <a:t>luminosity</a:t>
            </a:r>
            <a:r>
              <a:rPr lang="en-US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Scientists plot the surface temperatures of stars and their brightness on a graph.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6" name="Picture 2" descr="http://boojum.as.arizona.edu/~jill/NS102_2006/Lectures/Lecture20/HRdiagram/1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Spectrum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>
                <a:latin typeface="Comic Sans MS" pitchFamily="66" charset="0"/>
              </a:rPr>
              <a:t>Spectroscope:</a:t>
            </a:r>
            <a:r>
              <a:rPr lang="en-US">
                <a:latin typeface="Comic Sans MS" pitchFamily="66" charset="0"/>
              </a:rPr>
              <a:t> Used to measure the chemical composition of the stars. (also temperature and direction the star is moving in relation to the Earth.)</a:t>
            </a:r>
          </a:p>
          <a:p>
            <a:pPr>
              <a:buFont typeface="Wingdings" pitchFamily="2" charset="2"/>
              <a:buNone/>
            </a:pPr>
            <a:endParaRPr lang="en-US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Comic Sans MS" pitchFamily="66" charset="0"/>
              </a:rPr>
              <a:t>How? Set up a spectroscope with different tubes; each gas has different spectras – light patterns.</a:t>
            </a:r>
          </a:p>
        </p:txBody>
      </p:sp>
      <p:pic>
        <p:nvPicPr>
          <p:cNvPr id="29701" name="Picture 5" descr="162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19400" cy="1454150"/>
          </a:xfrm>
          <a:prstGeom prst="rect">
            <a:avLst/>
          </a:prstGeom>
          <a:noFill/>
        </p:spPr>
      </p:pic>
      <p:pic>
        <p:nvPicPr>
          <p:cNvPr id="29703" name="Picture 7" descr="roygb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5286375"/>
            <a:ext cx="4286250" cy="15716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star spect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381000"/>
            <a:ext cx="4559685" cy="593958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5626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>
                <a:latin typeface="Comic Sans MS" pitchFamily="66" charset="0"/>
              </a:rPr>
              <a:t>How is the </a:t>
            </a:r>
            <a:r>
              <a:rPr lang="en-US" dirty="0" smtClean="0">
                <a:latin typeface="Comic Sans MS" pitchFamily="66" charset="0"/>
              </a:rPr>
              <a:t>color </a:t>
            </a:r>
            <a:r>
              <a:rPr lang="en-US" dirty="0">
                <a:latin typeface="Comic Sans MS" pitchFamily="66" charset="0"/>
              </a:rPr>
              <a:t>of a star related to its temperature?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The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color </a:t>
            </a: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of a star depends on its temperature, from red and orange (cool stars) to yellow and white (hotter stars) to blue (very hot stars).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latin typeface="Comic Sans MS" pitchFamily="66" charset="0"/>
              </a:rPr>
              <a:t>2.   </a:t>
            </a:r>
            <a:r>
              <a:rPr lang="en-US" dirty="0">
                <a:latin typeface="Comic Sans MS" pitchFamily="66" charset="0"/>
              </a:rPr>
              <a:t>Explain why a cooler star could actually appear brighter than a hotter star.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A cool star, such as a red giant, could be either closer to us or much larger than a hotter star, such as a white dwarf. (Could be closer and larger)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Distances To The Stars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Stars are separated by vast distances.</a:t>
            </a:r>
          </a:p>
          <a:p>
            <a:r>
              <a:rPr lang="en-US" sz="2000"/>
              <a:t>Astronomers use units called light years to measure the distance of stars</a:t>
            </a:r>
          </a:p>
          <a:p>
            <a:r>
              <a:rPr lang="en-US" sz="2000"/>
              <a:t>A light-year is the distance that light travels in a vacuum in a year</a:t>
            </a:r>
          </a:p>
          <a:p>
            <a:r>
              <a:rPr lang="en-US" sz="2000"/>
              <a:t>Proxima Centauri, is the closest star to the sun.</a:t>
            </a:r>
          </a:p>
          <a:p>
            <a:endParaRPr lang="en-US" sz="2000"/>
          </a:p>
        </p:txBody>
      </p:sp>
      <p:pic>
        <p:nvPicPr>
          <p:cNvPr id="3077" name="Picture 5" descr="C:\Documents and Settings\Debbie\Application Data\Microsoft\Media Catalog\deepspace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3355975"/>
            <a:ext cx="3810000" cy="1365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Parallax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Astronomers have developed various methods of determining the distance of stars.</a:t>
            </a:r>
          </a:p>
          <a:p>
            <a:r>
              <a:rPr lang="en-US" sz="2400" dirty="0"/>
              <a:t>The change in position of an object with respect to a distant background is called parallax.</a:t>
            </a:r>
          </a:p>
          <a:p>
            <a:r>
              <a:rPr lang="en-US" sz="2400" dirty="0"/>
              <a:t>As Earth moves in its orbit, astronomers are able to observe stars from two different positions.</a:t>
            </a:r>
          </a:p>
          <a:p>
            <a:r>
              <a:rPr lang="en-US" sz="2400" dirty="0"/>
              <a:t>Astronomers measure the parallax of nearby stars to determine their distance from Earth</a:t>
            </a:r>
          </a:p>
        </p:txBody>
      </p:sp>
      <p:pic>
        <p:nvPicPr>
          <p:cNvPr id="7" name="Content Placeholder 6" descr="parallax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34445"/>
            <a:ext cx="4038600" cy="3062235"/>
          </a:xfrm>
          <a:solidFill>
            <a:schemeClr val="tx1"/>
          </a:solidFill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r>
              <a:rPr lang="en-US" b="1" u="sng">
                <a:latin typeface="Comic Sans MS" pitchFamily="66" charset="0"/>
              </a:rPr>
              <a:t>Characteristics of Stars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>
                <a:latin typeface="Comic Sans MS" pitchFamily="66" charset="0"/>
              </a:rPr>
              <a:t>The Sun is an average star:</a:t>
            </a:r>
          </a:p>
          <a:p>
            <a:pPr>
              <a:buFont typeface="Wingdings" pitchFamily="2" charset="2"/>
              <a:buNone/>
            </a:pPr>
            <a:r>
              <a:rPr lang="en-US" sz="3600" dirty="0">
                <a:latin typeface="Comic Sans MS" pitchFamily="66" charset="0"/>
              </a:rPr>
              <a:t>		it’s not hot or cool</a:t>
            </a:r>
          </a:p>
          <a:p>
            <a:pPr>
              <a:buFont typeface="Wingdings" pitchFamily="2" charset="2"/>
              <a:buNone/>
            </a:pPr>
            <a:r>
              <a:rPr lang="en-US" sz="3600" dirty="0">
                <a:latin typeface="Comic Sans MS" pitchFamily="66" charset="0"/>
              </a:rPr>
              <a:t>		it’s not large or small.</a:t>
            </a:r>
          </a:p>
          <a:p>
            <a:pPr>
              <a:buFont typeface="Wingdings" pitchFamily="2" charset="2"/>
              <a:buNone/>
            </a:pPr>
            <a:endParaRPr lang="en-US" sz="36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dirty="0">
                <a:solidFill>
                  <a:srgbClr val="FFFF00"/>
                </a:solidFill>
                <a:latin typeface="Comic Sans MS" pitchFamily="66" charset="0"/>
              </a:rPr>
              <a:t>We can compare stars by </a:t>
            </a:r>
            <a:r>
              <a:rPr lang="en-US" sz="3600" dirty="0" smtClean="0">
                <a:solidFill>
                  <a:srgbClr val="FFFF00"/>
                </a:solidFill>
                <a:latin typeface="Comic Sans MS" pitchFamily="66" charset="0"/>
              </a:rPr>
              <a:t>temperature</a:t>
            </a:r>
            <a:r>
              <a:rPr lang="en-US" sz="3600" dirty="0">
                <a:solidFill>
                  <a:srgbClr val="FFFF00"/>
                </a:solidFill>
                <a:latin typeface="Comic Sans MS" pitchFamily="66" charset="0"/>
              </a:rPr>
              <a:t>, size</a:t>
            </a:r>
            <a:r>
              <a:rPr lang="en-US" sz="3600" dirty="0" smtClean="0">
                <a:solidFill>
                  <a:srgbClr val="FFFF00"/>
                </a:solidFill>
                <a:latin typeface="Comic Sans MS" pitchFamily="66" charset="0"/>
              </a:rPr>
              <a:t>, &amp; brightness.</a:t>
            </a:r>
            <a:r>
              <a:rPr lang="en-US" sz="3600" dirty="0">
                <a:latin typeface="Comic Sans MS" pitchFamily="66" charset="0"/>
              </a:rPr>
              <a:t>				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pitchFamily="66" charset="0"/>
              </a:rPr>
              <a:t>The Sun is larger than 95% of the stars.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44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>
                <a:latin typeface="Comic Sans MS" pitchFamily="66" charset="0"/>
              </a:rPr>
              <a:t>Dwarf Star      Sun	   Giant Star	         	   Super Giant Star</a:t>
            </a:r>
            <a:r>
              <a:rPr lang="en-US" sz="1800"/>
              <a:t> 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838200" y="35814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048000" y="2895600"/>
            <a:ext cx="19050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562600" y="2438400"/>
            <a:ext cx="3276600" cy="3352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20574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>
                <a:latin typeface="Comic Sans MS" pitchFamily="66" charset="0"/>
              </a:rPr>
              <a:t>C</a:t>
            </a:r>
            <a:r>
              <a:rPr lang="en-US" sz="4000" b="1" u="sng" dirty="0" smtClean="0">
                <a:latin typeface="Comic Sans MS" pitchFamily="66" charset="0"/>
              </a:rPr>
              <a:t>olor </a:t>
            </a:r>
            <a:r>
              <a:rPr lang="en-US" sz="4000" b="1" u="sng" dirty="0">
                <a:latin typeface="Comic Sans MS" pitchFamily="66" charset="0"/>
              </a:rPr>
              <a:t>and Temperature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915400" cy="4835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dirty="0">
                <a:effectLst/>
                <a:latin typeface="Comic Sans MS" pitchFamily="66" charset="0"/>
              </a:rPr>
              <a:t>C</a:t>
            </a:r>
            <a:r>
              <a:rPr lang="en-US" sz="2800" b="1" u="sng" dirty="0" smtClean="0">
                <a:effectLst/>
                <a:latin typeface="Comic Sans MS" pitchFamily="66" charset="0"/>
              </a:rPr>
              <a:t>olor:</a:t>
            </a:r>
            <a:endParaRPr lang="en-US" sz="2800" b="1" u="sng" dirty="0">
              <a:effectLst/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latin typeface="Comic Sans MS" pitchFamily="66" charset="0"/>
              </a:rPr>
              <a:t>Stars range in </a:t>
            </a:r>
            <a:r>
              <a:rPr lang="en-US" sz="2800" dirty="0" smtClean="0">
                <a:latin typeface="Comic Sans MS" pitchFamily="66" charset="0"/>
              </a:rPr>
              <a:t>color </a:t>
            </a:r>
            <a:r>
              <a:rPr lang="en-US" sz="2800" dirty="0">
                <a:latin typeface="Comic Sans MS" pitchFamily="66" charset="0"/>
              </a:rPr>
              <a:t>from red, orange, yellow, white, to blue.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latin typeface="Comic Sans MS" pitchFamily="66" charset="0"/>
              </a:rPr>
              <a:t>	Red ----------- Yellow (Sun) ----------- &gt;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Blue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dirty="0">
                <a:effectLst/>
                <a:latin typeface="Comic Sans MS" pitchFamily="66" charset="0"/>
                <a:sym typeface="Wingdings" pitchFamily="2" charset="2"/>
              </a:rPr>
              <a:t>Temperature: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latin typeface="Comic Sans MS" pitchFamily="66" charset="0"/>
                <a:sym typeface="Wingdings" pitchFamily="2" charset="2"/>
              </a:rPr>
              <a:t>Stars range in temperature from 2000</a:t>
            </a:r>
            <a:r>
              <a:rPr lang="en-US" sz="2800" baseline="30000" dirty="0">
                <a:latin typeface="Comic Sans MS" pitchFamily="66" charset="0"/>
                <a:sym typeface="Wingdings" pitchFamily="2" charset="2"/>
              </a:rPr>
              <a:t>o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C--50 000</a:t>
            </a:r>
            <a:r>
              <a:rPr lang="en-US" sz="2800" baseline="30000" dirty="0">
                <a:latin typeface="Comic Sans MS" pitchFamily="66" charset="0"/>
                <a:sym typeface="Wingdings" pitchFamily="2" charset="2"/>
              </a:rPr>
              <a:t>o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C.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latin typeface="Comic Sans MS" pitchFamily="66" charset="0"/>
              </a:rPr>
              <a:t>	2 000</a:t>
            </a:r>
            <a:r>
              <a:rPr lang="en-US" sz="2800" baseline="30000" dirty="0">
                <a:latin typeface="Comic Sans MS" pitchFamily="66" charset="0"/>
                <a:sym typeface="Wingdings" pitchFamily="2" charset="2"/>
              </a:rPr>
              <a:t>o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C</a:t>
            </a:r>
            <a:r>
              <a:rPr lang="en-US" sz="2800" dirty="0">
                <a:latin typeface="Comic Sans MS" pitchFamily="66" charset="0"/>
              </a:rPr>
              <a:t> ---------5 000</a:t>
            </a:r>
            <a:r>
              <a:rPr lang="en-US" sz="2800" baseline="30000" dirty="0">
                <a:latin typeface="Comic Sans MS" pitchFamily="66" charset="0"/>
                <a:sym typeface="Wingdings" pitchFamily="2" charset="2"/>
              </a:rPr>
              <a:t>o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C</a:t>
            </a:r>
            <a:r>
              <a:rPr lang="en-US" sz="2800" dirty="0">
                <a:latin typeface="Comic Sans MS" pitchFamily="66" charset="0"/>
              </a:rPr>
              <a:t> (Sun)--------- &gt;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50 000</a:t>
            </a:r>
            <a:r>
              <a:rPr lang="en-US" sz="2800" baseline="30000" dirty="0">
                <a:latin typeface="Comic Sans MS" pitchFamily="66" charset="0"/>
                <a:sym typeface="Wingdings" pitchFamily="2" charset="2"/>
              </a:rPr>
              <a:t>o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Color </a:t>
            </a:r>
            <a:r>
              <a:rPr lang="en-US" b="1" u="sng" dirty="0">
                <a:latin typeface="Comic Sans MS" pitchFamily="66" charset="0"/>
              </a:rPr>
              <a:t>and Temperature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225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 smtClean="0">
                <a:latin typeface="Comic Sans MS" pitchFamily="66" charset="0"/>
              </a:rPr>
              <a:t>Color </a:t>
            </a:r>
            <a:r>
              <a:rPr lang="en-US" sz="4000" dirty="0">
                <a:latin typeface="Comic Sans MS" pitchFamily="66" charset="0"/>
              </a:rPr>
              <a:t>and temperature are linked.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>
                <a:latin typeface="Comic Sans MS" pitchFamily="66" charset="0"/>
              </a:rPr>
              <a:t>		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>
                <a:latin typeface="Comic Sans MS" pitchFamily="66" charset="0"/>
              </a:rPr>
              <a:t>	</a:t>
            </a:r>
            <a:r>
              <a:rPr lang="en-US" sz="3600" dirty="0">
                <a:latin typeface="Comic Sans MS" pitchFamily="66" charset="0"/>
              </a:rPr>
              <a:t>The 2000</a:t>
            </a:r>
            <a:r>
              <a:rPr lang="en-US" sz="2800" baseline="30000" dirty="0">
                <a:latin typeface="Comic Sans MS" pitchFamily="66" charset="0"/>
                <a:sym typeface="Wingdings" pitchFamily="2" charset="2"/>
              </a:rPr>
              <a:t>o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C</a:t>
            </a:r>
            <a:r>
              <a:rPr lang="en-US" sz="3600" dirty="0">
                <a:latin typeface="Comic Sans MS" pitchFamily="66" charset="0"/>
              </a:rPr>
              <a:t> stars are 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US" sz="3600" dirty="0">
                <a:latin typeface="Comic Sans MS" pitchFamily="66" charset="0"/>
              </a:rPr>
              <a:t> in </a:t>
            </a:r>
            <a:r>
              <a:rPr lang="en-US" sz="3600" dirty="0" smtClean="0">
                <a:latin typeface="Comic Sans MS" pitchFamily="66" charset="0"/>
              </a:rPr>
              <a:t>color</a:t>
            </a:r>
            <a:r>
              <a:rPr lang="en-US" sz="3600" dirty="0">
                <a:latin typeface="Comic Sans MS" pitchFamily="66" charset="0"/>
              </a:rPr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>
                <a:latin typeface="Comic Sans MS" pitchFamily="66" charset="0"/>
              </a:rPr>
              <a:t>	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>
                <a:latin typeface="Comic Sans MS" pitchFamily="66" charset="0"/>
              </a:rPr>
              <a:t> 	</a:t>
            </a:r>
            <a:r>
              <a:rPr lang="en-US" sz="3600" dirty="0">
                <a:latin typeface="Comic Sans MS" pitchFamily="66" charset="0"/>
              </a:rPr>
              <a:t>The 50 000</a:t>
            </a:r>
            <a:r>
              <a:rPr lang="en-US" sz="2800" baseline="30000" dirty="0">
                <a:latin typeface="Comic Sans MS" pitchFamily="66" charset="0"/>
                <a:sym typeface="Wingdings" pitchFamily="2" charset="2"/>
              </a:rPr>
              <a:t>o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C</a:t>
            </a:r>
            <a:r>
              <a:rPr lang="en-US" sz="3600" dirty="0">
                <a:latin typeface="Comic Sans MS" pitchFamily="66" charset="0"/>
              </a:rPr>
              <a:t> stars are </a:t>
            </a:r>
            <a:r>
              <a:rPr lang="en-US" sz="3600" dirty="0">
                <a:solidFill>
                  <a:schemeClr val="accent1"/>
                </a:solidFill>
                <a:latin typeface="Comic Sans MS" pitchFamily="66" charset="0"/>
              </a:rPr>
              <a:t>blue</a:t>
            </a:r>
            <a:r>
              <a:rPr lang="en-US" sz="3600" dirty="0">
                <a:latin typeface="Comic Sans MS" pitchFamily="66" charset="0"/>
              </a:rPr>
              <a:t> in </a:t>
            </a:r>
            <a:r>
              <a:rPr lang="en-US" sz="3600" dirty="0" smtClean="0">
                <a:latin typeface="Comic Sans MS" pitchFamily="66" charset="0"/>
              </a:rPr>
              <a:t>color</a:t>
            </a:r>
            <a:r>
              <a:rPr lang="en-US" sz="36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Color </a:t>
            </a:r>
            <a:r>
              <a:rPr lang="en-US" b="1" u="sng" dirty="0">
                <a:latin typeface="Comic Sans MS" pitchFamily="66" charset="0"/>
              </a:rPr>
              <a:t>and Temperature</a:t>
            </a:r>
          </a:p>
        </p:txBody>
      </p:sp>
      <p:graphicFrame>
        <p:nvGraphicFramePr>
          <p:cNvPr id="23611" name="Group 59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4419602"/>
        </p:xfrm>
        <a:graphic>
          <a:graphicData uri="http://schemas.openxmlformats.org/drawingml/2006/table">
            <a:tbl>
              <a:tblPr/>
              <a:tblGrid>
                <a:gridCol w="2819400"/>
                <a:gridCol w="2667000"/>
                <a:gridCol w="2971800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Temp. Range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3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25000 – 50 000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Zeta Orionis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Bluish-white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11 000 – 25 000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Rigel, Spica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White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7 500 - 11 000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Vega, Sirius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Yellowish-white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6 000 - 7 500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Polaris, Procyon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Yellow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5 000 - 6 000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Sun, Alpha Centauri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3 500 - 5 000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Arcturus, Aldebaran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2 000 - 3 500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Betelgeuse, Antares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Brightness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3600">
                <a:latin typeface="Comic Sans MS" pitchFamily="66" charset="0"/>
              </a:rPr>
              <a:t>Brightness is related to the distance from the earth and the age of the star.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latin typeface="Comic Sans MS" pitchFamily="66" charset="0"/>
              </a:rPr>
              <a:t>Hipparchus developed the idea of classifying stars by their brightness.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latin typeface="Comic Sans MS" pitchFamily="66" charset="0"/>
              </a:rPr>
              <a:t>	1</a:t>
            </a:r>
            <a:r>
              <a:rPr lang="en-US" baseline="30000">
                <a:latin typeface="Comic Sans MS" pitchFamily="66" charset="0"/>
              </a:rPr>
              <a:t>st</a:t>
            </a:r>
            <a:r>
              <a:rPr lang="en-US">
                <a:latin typeface="Comic Sans MS" pitchFamily="66" charset="0"/>
              </a:rPr>
              <a:t> magnitude stars are the brightest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latin typeface="Comic Sans MS" pitchFamily="66" charset="0"/>
              </a:rPr>
              <a:t>	6</a:t>
            </a:r>
            <a:r>
              <a:rPr lang="en-US" baseline="30000">
                <a:latin typeface="Comic Sans MS" pitchFamily="66" charset="0"/>
              </a:rPr>
              <a:t>th</a:t>
            </a:r>
            <a:r>
              <a:rPr lang="en-US">
                <a:latin typeface="Comic Sans MS" pitchFamily="66" charset="0"/>
              </a:rPr>
              <a:t> magnitude stars are the weakest</a:t>
            </a:r>
          </a:p>
          <a:p>
            <a:pPr marL="609600" indent="-609600">
              <a:buFont typeface="Wingdings" pitchFamily="2" charset="2"/>
              <a:buNone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1278</TotalTime>
  <Words>489</Words>
  <Application>Microsoft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Beam</vt:lpstr>
      <vt:lpstr>Characteristics of Stars  </vt:lpstr>
      <vt:lpstr>Distances To The Stars</vt:lpstr>
      <vt:lpstr>Parallax</vt:lpstr>
      <vt:lpstr>Characteristics of Stars</vt:lpstr>
      <vt:lpstr>The Sun is larger than 95% of the stars.</vt:lpstr>
      <vt:lpstr>Color and Temperature</vt:lpstr>
      <vt:lpstr>Color and Temperature</vt:lpstr>
      <vt:lpstr>Color and Temperature</vt:lpstr>
      <vt:lpstr>Brightness</vt:lpstr>
      <vt:lpstr>Slide 10</vt:lpstr>
      <vt:lpstr>HR Diagram</vt:lpstr>
      <vt:lpstr>Slide 12</vt:lpstr>
      <vt:lpstr>Spectrum</vt:lpstr>
      <vt:lpstr>Slide 14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HISD</cp:lastModifiedBy>
  <cp:revision>27</cp:revision>
  <cp:lastPrinted>1601-01-01T00:00:00Z</cp:lastPrinted>
  <dcterms:created xsi:type="dcterms:W3CDTF">1601-01-01T00:00:00Z</dcterms:created>
  <dcterms:modified xsi:type="dcterms:W3CDTF">2013-05-15T19:19:18Z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