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16" r:id="rId1"/>
  </p:sldMasterIdLst>
  <p:sldIdLst>
    <p:sldId id="256" r:id="rId2"/>
    <p:sldId id="281" r:id="rId3"/>
    <p:sldId id="270" r:id="rId4"/>
    <p:sldId id="257" r:id="rId5"/>
    <p:sldId id="258" r:id="rId6"/>
    <p:sldId id="259" r:id="rId7"/>
    <p:sldId id="279" r:id="rId8"/>
    <p:sldId id="269" r:id="rId9"/>
    <p:sldId id="280" r:id="rId10"/>
    <p:sldId id="272" r:id="rId11"/>
    <p:sldId id="273" r:id="rId12"/>
    <p:sldId id="274" r:id="rId13"/>
    <p:sldId id="275" r:id="rId14"/>
    <p:sldId id="276" r:id="rId15"/>
    <p:sldId id="262" r:id="rId16"/>
    <p:sldId id="263" r:id="rId17"/>
    <p:sldId id="266" r:id="rId18"/>
    <p:sldId id="268" r:id="rId19"/>
    <p:sldId id="277" r:id="rId20"/>
    <p:sldId id="278" r:id="rId21"/>
    <p:sldId id="26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60A6C54E-6B21-4C3C-9374-947531B1F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EDC89-BEF1-41AB-AFCA-31DEB02A2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BF67-6817-4B09-A2D1-F0C119B19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56475FA-9845-4B62-833E-4E71F6EE4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9D407-1DA8-4342-8603-CF8091298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5171E5ED-ACF5-40AF-ADFE-89A8FE4F6AAA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DEEDE-335B-4554-8684-F74D165AD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FA50E-038E-4C26-813A-29282216F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57869-5FA1-4C55-8204-493909F89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E7129-45DF-4EB3-B5D0-D5118669C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AC982-9599-4D53-A75C-9FABC01BA6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47521-EEFC-46A9-96BF-7DB12337C80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FDAEC0AF-CF70-4CD1-BD8C-6882096E95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07" r:id="rId2"/>
    <p:sldLayoutId id="2147484312" r:id="rId3"/>
    <p:sldLayoutId id="2147484308" r:id="rId4"/>
    <p:sldLayoutId id="2147484309" r:id="rId5"/>
    <p:sldLayoutId id="2147484313" r:id="rId6"/>
    <p:sldLayoutId id="2147484314" r:id="rId7"/>
    <p:sldLayoutId id="2147484315" r:id="rId8"/>
    <p:sldLayoutId id="2147484316" r:id="rId9"/>
    <p:sldLayoutId id="2147484310" r:id="rId10"/>
    <p:sldLayoutId id="2147484317" r:id="rId11"/>
    <p:sldLayoutId id="21474843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5" Type="http://schemas.openxmlformats.org/officeDocument/2006/relationships/hyperlink" Target="http://www.beyondbooks.com/lif72/2a.asp" TargetMode="Externa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audio2.wav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hyperlink" Target="http://www.lanesville.k12.in.us/LCSYellowpages/Tickit/Carl/protists.html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://megasun.bch.umontreal.ca/protists/gallery.html" TargetMode="External"/><Relationship Id="rId10" Type="http://schemas.openxmlformats.org/officeDocument/2006/relationships/image" Target="../media/image18.jpe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hyperlink" Target="http://www.herb.lsa.umich.edu/kidpage/factindx.htm" TargetMode="External"/><Relationship Id="rId5" Type="http://schemas.openxmlformats.org/officeDocument/2006/relationships/hyperlink" Target="http://www.ucmp.berkeley.edu/fungi/fungi.html" TargetMode="External"/><Relationship Id="rId10" Type="http://schemas.openxmlformats.org/officeDocument/2006/relationships/image" Target="../media/image22.jpeg"/><Relationship Id="rId4" Type="http://schemas.openxmlformats.org/officeDocument/2006/relationships/audio" Target="../media/audio3.wav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alifornia.sierraclub.org/sequoia/GiantSequoias/GSandSierraClub.htm" TargetMode="External"/><Relationship Id="rId11" Type="http://schemas.openxmlformats.org/officeDocument/2006/relationships/image" Target="../media/image27.jpeg"/><Relationship Id="rId5" Type="http://schemas.openxmlformats.org/officeDocument/2006/relationships/hyperlink" Target="http://home.usit.net/~info7/plants.html" TargetMode="External"/><Relationship Id="rId10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audio" Target="../media/audio2.wav"/><Relationship Id="rId7" Type="http://schemas.openxmlformats.org/officeDocument/2006/relationships/hyperlink" Target="http://www.lanesville.k12.in.us/LCSYellowpages/Tickit/Carl/defpage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eaworld.org/animal-info/animal-bytes/index.htm" TargetMode="External"/><Relationship Id="rId11" Type="http://schemas.openxmlformats.org/officeDocument/2006/relationships/image" Target="../media/image32.wmf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audio" Target="../media/audio3.wav"/><Relationship Id="rId9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act.wisc.edu/Bact303/b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7808913" cy="10874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Classification of Living Things</a:t>
            </a:r>
          </a:p>
        </p:txBody>
      </p:sp>
      <p:sp>
        <p:nvSpPr>
          <p:cNvPr id="18435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A6A6A6"/>
              </a:buClr>
              <a:buFont typeface="Monotype Sorts" charset="2"/>
              <a:buNone/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315" name="Picture 5" descr="FG20_01-01"/>
          <p:cNvPicPr>
            <a:picLocks noChangeAspect="1" noChangeArrowheads="1"/>
          </p:cNvPicPr>
          <p:nvPr/>
        </p:nvPicPr>
        <p:blipFill>
          <a:blip r:embed="rId2" cstate="print"/>
          <a:srcRect t="1888" b="5031"/>
          <a:stretch>
            <a:fillRect/>
          </a:stretch>
        </p:blipFill>
        <p:spPr bwMode="auto">
          <a:xfrm>
            <a:off x="381000" y="1008063"/>
            <a:ext cx="8382000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/>
              <a:t>Eubacteria</a:t>
            </a:r>
            <a:endParaRPr lang="en-US" sz="6000" dirty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752600"/>
            <a:ext cx="4724400" cy="4419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Like </a:t>
            </a:r>
            <a:r>
              <a:rPr lang="en-US" dirty="0" err="1" smtClean="0"/>
              <a:t>archaebacteria</a:t>
            </a:r>
            <a:r>
              <a:rPr lang="en-US" dirty="0" smtClean="0"/>
              <a:t>, </a:t>
            </a:r>
            <a:r>
              <a:rPr lang="en-US" b="1" u="sng" dirty="0" err="1" smtClean="0">
                <a:hlinkClick r:id="rId5"/>
              </a:rPr>
              <a:t>eubacteria</a:t>
            </a:r>
            <a:r>
              <a:rPr lang="en-US" dirty="0" smtClean="0"/>
              <a:t> are complex and single celled.  Most bacteria are in </a:t>
            </a:r>
            <a:r>
              <a:rPr lang="en-US" dirty="0" err="1" smtClean="0"/>
              <a:t>the</a:t>
            </a:r>
            <a:r>
              <a:rPr lang="en-US" b="1" dirty="0" err="1" smtClean="0"/>
              <a:t>EUBACTERIA</a:t>
            </a:r>
            <a:r>
              <a:rPr lang="en-US" dirty="0" smtClean="0"/>
              <a:t> kingdom. They are the kinds found everywhere and are the ones people are most familiar with. 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Eubacteria</a:t>
            </a:r>
            <a:r>
              <a:rPr lang="en-US" dirty="0" smtClean="0"/>
              <a:t> are classified in their own kingdom because their chemical makeup is different. </a:t>
            </a:r>
          </a:p>
          <a:p>
            <a:r>
              <a:rPr lang="en-US" b="1" i="1" dirty="0" smtClean="0"/>
              <a:t>Most </a:t>
            </a:r>
            <a:r>
              <a:rPr lang="en-US" b="1" i="1" dirty="0" err="1" smtClean="0"/>
              <a:t>eubacteria</a:t>
            </a:r>
            <a:r>
              <a:rPr lang="en-US" b="1" i="1" dirty="0" smtClean="0"/>
              <a:t> are helpful.  Some produce vitamins and foods like yogurt. However, these </a:t>
            </a:r>
            <a:r>
              <a:rPr lang="en-US" b="1" i="1" dirty="0" err="1" smtClean="0"/>
              <a:t>eubacteria</a:t>
            </a:r>
            <a:r>
              <a:rPr lang="en-US" b="1" i="1" dirty="0" smtClean="0"/>
              <a:t>, Streptococci pictured above, can give you strep throat!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celled</a:t>
            </a:r>
          </a:p>
          <a:p>
            <a:r>
              <a:rPr lang="en-US" dirty="0"/>
              <a:t>No separate nucleus</a:t>
            </a:r>
          </a:p>
          <a:p>
            <a:r>
              <a:rPr lang="en-US" dirty="0"/>
              <a:t>Example:  bacteria</a:t>
            </a:r>
          </a:p>
        </p:txBody>
      </p:sp>
      <p:pic>
        <p:nvPicPr>
          <p:cNvPr id="3078" name="Picture 6" descr="j0211494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 b="24529"/>
          <a:stretch>
            <a:fillRect/>
          </a:stretch>
        </p:blipFill>
        <p:spPr>
          <a:xfrm rot="10800000">
            <a:off x="4495800" y="3657600"/>
            <a:ext cx="4311650" cy="2235200"/>
          </a:xfrm>
          <a:noFill/>
          <a:ln/>
        </p:spPr>
      </p:pic>
      <p:pic>
        <p:nvPicPr>
          <p:cNvPr id="40961" name="Picture 1" descr="Salmonella enteridi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0"/>
            <a:ext cx="2686050" cy="1152525"/>
          </a:xfrm>
          <a:prstGeom prst="rect">
            <a:avLst/>
          </a:prstGeom>
          <a:noFill/>
        </p:spPr>
      </p:pic>
      <p:pic>
        <p:nvPicPr>
          <p:cNvPr id="40962" name="Picture 2" descr="http://www.ric.edu/faculty/ptiskus/Six_Kingdoms/Index_files/image0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609600"/>
            <a:ext cx="2495550" cy="2781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n00286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27125"/>
          </a:xfrm>
        </p:spPr>
        <p:txBody>
          <a:bodyPr/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err="1" smtClean="0"/>
              <a:t>Protist</a:t>
            </a:r>
            <a:endParaRPr lang="en-US" sz="6000" dirty="0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1752600"/>
            <a:ext cx="50292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Protists</a:t>
            </a:r>
            <a:endParaRPr lang="en-US" dirty="0" smtClean="0"/>
          </a:p>
          <a:p>
            <a:r>
              <a:rPr lang="en-US" dirty="0" smtClean="0"/>
              <a:t>Slime molds and algae are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Sometimes they are called the odds and ends kingdom because its members are so different from one another.  </a:t>
            </a:r>
            <a:r>
              <a:rPr lang="en-US" b="1" u="sng" dirty="0" err="1" smtClean="0">
                <a:hlinkClick r:id="rId5"/>
              </a:rPr>
              <a:t>Protists</a:t>
            </a:r>
            <a:r>
              <a:rPr lang="en-US" b="1" dirty="0" smtClean="0"/>
              <a:t> </a:t>
            </a:r>
            <a:r>
              <a:rPr lang="en-US" dirty="0" smtClean="0"/>
              <a:t>include all microscopic organisms that are </a:t>
            </a:r>
            <a:r>
              <a:rPr lang="en-US" b="1" i="1" dirty="0" smtClean="0"/>
              <a:t>not</a:t>
            </a:r>
            <a:r>
              <a:rPr lang="en-US" dirty="0" smtClean="0"/>
              <a:t> bacteria, </a:t>
            </a:r>
            <a:r>
              <a:rPr lang="en-US" b="1" i="1" dirty="0" err="1" smtClean="0"/>
              <a:t>not</a:t>
            </a:r>
            <a:r>
              <a:rPr lang="en-US" dirty="0" err="1" smtClean="0"/>
              <a:t>animals</a:t>
            </a:r>
            <a:r>
              <a:rPr lang="en-US" dirty="0" smtClean="0"/>
              <a:t>, </a:t>
            </a:r>
            <a:r>
              <a:rPr lang="en-US" b="1" i="1" dirty="0" smtClean="0"/>
              <a:t>not</a:t>
            </a:r>
            <a:r>
              <a:rPr lang="en-US" dirty="0" smtClean="0"/>
              <a:t> plants and </a:t>
            </a:r>
            <a:r>
              <a:rPr lang="en-US" b="1" i="1" dirty="0" smtClean="0"/>
              <a:t>not</a:t>
            </a:r>
            <a:r>
              <a:rPr lang="en-US" dirty="0" smtClean="0"/>
              <a:t> fungi. </a:t>
            </a:r>
          </a:p>
          <a:p>
            <a:r>
              <a:rPr lang="en-US" dirty="0" smtClean="0"/>
              <a:t> Most </a:t>
            </a:r>
            <a:r>
              <a:rPr lang="en-US" b="1" u="sng" dirty="0" err="1" smtClean="0">
                <a:hlinkClick r:id="rId6"/>
              </a:rPr>
              <a:t>protists</a:t>
            </a:r>
            <a:r>
              <a:rPr lang="en-US" dirty="0" smtClean="0"/>
              <a:t> are </a:t>
            </a:r>
            <a:r>
              <a:rPr lang="en-US" b="1" dirty="0" smtClean="0"/>
              <a:t>unicellular.</a:t>
            </a:r>
            <a:r>
              <a:rPr lang="en-US" dirty="0" smtClean="0"/>
              <a:t> You may be wondering why those </a:t>
            </a:r>
            <a:r>
              <a:rPr lang="en-US" dirty="0" err="1" smtClean="0"/>
              <a:t>protists</a:t>
            </a:r>
            <a:r>
              <a:rPr lang="en-US" dirty="0" smtClean="0"/>
              <a:t> are not classified in the </a:t>
            </a:r>
            <a:r>
              <a:rPr lang="en-US" dirty="0" err="1" smtClean="0"/>
              <a:t>Archaebacteria</a:t>
            </a:r>
            <a:r>
              <a:rPr lang="en-US" dirty="0" smtClean="0"/>
              <a:t> or </a:t>
            </a:r>
            <a:r>
              <a:rPr lang="en-US" dirty="0" err="1" smtClean="0"/>
              <a:t>Eubacteria</a:t>
            </a:r>
            <a:r>
              <a:rPr lang="en-US" dirty="0" smtClean="0"/>
              <a:t> kingdoms.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It is because, unlike bacteria, </a:t>
            </a:r>
            <a:r>
              <a:rPr lang="en-US" dirty="0" err="1" smtClean="0"/>
              <a:t>protists</a:t>
            </a:r>
            <a:r>
              <a:rPr lang="en-US" dirty="0" smtClean="0"/>
              <a:t> are complex cells.</a:t>
            </a:r>
          </a:p>
          <a:p>
            <a:r>
              <a:rPr lang="en-US" b="1" dirty="0" smtClean="0"/>
              <a:t> </a:t>
            </a:r>
            <a:r>
              <a:rPr lang="en-US" i="1" dirty="0" smtClean="0"/>
              <a:t>These delicate looking diatoms are classified in the </a:t>
            </a:r>
            <a:r>
              <a:rPr lang="en-US" i="1" dirty="0" err="1" smtClean="0"/>
              <a:t>protist</a:t>
            </a:r>
            <a:r>
              <a:rPr lang="en-US" i="1" dirty="0" smtClean="0"/>
              <a:t> kingdom.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one celled</a:t>
            </a:r>
          </a:p>
          <a:p>
            <a:r>
              <a:rPr lang="en-US" dirty="0"/>
              <a:t>Have nucleus and other cell structures</a:t>
            </a:r>
          </a:p>
          <a:p>
            <a:r>
              <a:rPr lang="en-US" dirty="0"/>
              <a:t>Examples:  algae, amoeba</a:t>
            </a:r>
          </a:p>
        </p:txBody>
      </p:sp>
      <p:pic>
        <p:nvPicPr>
          <p:cNvPr id="4100" name="Picture 4" descr="AN02069_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434013" y="1371600"/>
            <a:ext cx="2393950" cy="2552700"/>
          </a:xfrm>
          <a:noFill/>
          <a:ln/>
        </p:spPr>
      </p:pic>
      <p:pic>
        <p:nvPicPr>
          <p:cNvPr id="4102" name="Picture 6" descr="bd20088_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629400" y="2590800"/>
            <a:ext cx="2141537" cy="2286000"/>
          </a:xfrm>
          <a:noFill/>
          <a:ln/>
        </p:spPr>
      </p:pic>
      <p:pic>
        <p:nvPicPr>
          <p:cNvPr id="410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286a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39937" name="Picture 1" descr="http://www.ric.edu/faculty/ptiskus/Six_Kingdoms/Index_files/image0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3962400"/>
            <a:ext cx="2381250" cy="2381250"/>
          </a:xfrm>
          <a:prstGeom prst="rect">
            <a:avLst/>
          </a:prstGeom>
          <a:noFill/>
        </p:spPr>
      </p:pic>
      <p:pic>
        <p:nvPicPr>
          <p:cNvPr id="39938" name="Picture 2" descr="http://www.ric.edu/faculty/ptiskus/Six_Kingdoms/Index_files/image02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457200"/>
            <a:ext cx="1733550" cy="1733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sn00286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361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Fungus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752600"/>
            <a:ext cx="4343400" cy="4648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Fungi</a:t>
            </a:r>
            <a:endParaRPr lang="en-US" dirty="0" smtClean="0"/>
          </a:p>
          <a:p>
            <a:r>
              <a:rPr lang="en-US" dirty="0" smtClean="0"/>
              <a:t>Mushrooms, mold and mildew are all examples of organisms in the kingdom </a:t>
            </a:r>
            <a:r>
              <a:rPr lang="en-US" b="1" u="sng" dirty="0" smtClean="0">
                <a:hlinkClick r:id="rId5"/>
              </a:rPr>
              <a:t>fungi</a:t>
            </a:r>
            <a:r>
              <a:rPr lang="en-US" b="1" dirty="0" smtClean="0"/>
              <a:t>.</a:t>
            </a:r>
            <a:r>
              <a:rPr lang="en-US" dirty="0" smtClean="0"/>
              <a:t> </a:t>
            </a:r>
          </a:p>
          <a:p>
            <a:r>
              <a:rPr lang="en-US" dirty="0" smtClean="0"/>
              <a:t>Most fungi are </a:t>
            </a:r>
            <a:r>
              <a:rPr lang="en-US" b="1" dirty="0" err="1" smtClean="0"/>
              <a:t>multicellular</a:t>
            </a:r>
            <a:r>
              <a:rPr lang="en-US" b="1" dirty="0" smtClean="0"/>
              <a:t> </a:t>
            </a:r>
            <a:r>
              <a:rPr lang="en-US" dirty="0" smtClean="0"/>
              <a:t>and</a:t>
            </a:r>
            <a:r>
              <a:rPr lang="en-US" b="1" dirty="0" smtClean="0"/>
              <a:t> </a:t>
            </a:r>
            <a:r>
              <a:rPr lang="en-US" dirty="0" smtClean="0"/>
              <a:t>consists of many complex cells. </a:t>
            </a:r>
          </a:p>
          <a:p>
            <a:r>
              <a:rPr lang="en-US" b="1" u="sng" dirty="0" smtClean="0">
                <a:hlinkClick r:id="rId6"/>
              </a:rPr>
              <a:t>Fun Facts about Fungi</a:t>
            </a:r>
            <a:endParaRPr lang="en-US" dirty="0" smtClean="0"/>
          </a:p>
          <a:p>
            <a:r>
              <a:rPr lang="en-US" i="1" dirty="0" smtClean="0"/>
              <a:t>Some fungi taste great and others can kill you!</a:t>
            </a:r>
            <a:endParaRPr lang="en-US" dirty="0" smtClean="0"/>
          </a:p>
          <a:p>
            <a:r>
              <a:rPr lang="en-US" i="1" dirty="0" smtClean="0"/>
              <a:t>Fungi are organisms that biologists once confused with plants, </a:t>
            </a:r>
            <a:r>
              <a:rPr lang="en-US" b="1" i="1" dirty="0" smtClean="0"/>
              <a:t>however, unlike plants, fungi cannot make their own food.</a:t>
            </a:r>
            <a:r>
              <a:rPr lang="en-US" i="1" dirty="0" smtClean="0"/>
              <a:t>   Most obtain their food from parts of plants that are decaying in the soil.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celled</a:t>
            </a:r>
          </a:p>
          <a:p>
            <a:r>
              <a:rPr lang="en-US" dirty="0"/>
              <a:t>Cannot move</a:t>
            </a:r>
          </a:p>
          <a:p>
            <a:r>
              <a:rPr lang="en-US" dirty="0"/>
              <a:t>Absorb nutrients from other organisms</a:t>
            </a:r>
          </a:p>
          <a:p>
            <a:r>
              <a:rPr lang="en-US" dirty="0"/>
              <a:t>Examples:  mushrooms, yeast, molds</a:t>
            </a:r>
          </a:p>
          <a:p>
            <a:endParaRPr lang="en-US" dirty="0"/>
          </a:p>
        </p:txBody>
      </p:sp>
      <p:pic>
        <p:nvPicPr>
          <p:cNvPr id="5124" name="Picture 4" descr="NA01329_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410200" y="1828800"/>
            <a:ext cx="3000375" cy="2946400"/>
          </a:xfrm>
          <a:noFill/>
          <a:ln/>
        </p:spPr>
      </p:pic>
      <p:pic>
        <p:nvPicPr>
          <p:cNvPr id="513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286a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38913" name="Picture 1" descr="{short description of image}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4114800"/>
            <a:ext cx="1857375" cy="2305050"/>
          </a:xfrm>
          <a:prstGeom prst="rect">
            <a:avLst/>
          </a:prstGeom>
          <a:noFill/>
        </p:spPr>
      </p:pic>
      <p:pic>
        <p:nvPicPr>
          <p:cNvPr id="38914" name="Picture 2" descr="http://www.ric.edu/faculty/ptiskus/Six_Kingdoms/Index_files/image0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457200"/>
            <a:ext cx="2524125" cy="1685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sn00286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361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</p:childTnLst>
        </p:cTn>
      </p:par>
    </p:tnLst>
    <p:bldLst>
      <p:bldP spid="5122" grpId="0"/>
      <p:bldP spid="5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Plant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524000"/>
            <a:ext cx="4495800" cy="4648200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You are probably quite familiar with the members of this kingdom as it contains all the plants that you have come to know - </a:t>
            </a:r>
            <a:r>
              <a:rPr lang="en-US" sz="3300" b="1" u="sng" dirty="0" smtClean="0">
                <a:solidFill>
                  <a:srgbClr val="800080"/>
                </a:solidFill>
                <a:hlinkClick r:id="rId5"/>
              </a:rPr>
              <a:t>flowering </a:t>
            </a:r>
            <a:r>
              <a:rPr lang="en-US" sz="3300" b="1" u="sng" dirty="0" err="1" smtClean="0">
                <a:solidFill>
                  <a:srgbClr val="800080"/>
                </a:solidFill>
                <a:hlinkClick r:id="rId5"/>
              </a:rPr>
              <a:t>plants</a:t>
            </a:r>
            <a:r>
              <a:rPr lang="en-US" sz="3300" b="1" dirty="0" err="1" smtClean="0"/>
              <a:t>,</a:t>
            </a:r>
            <a:r>
              <a:rPr lang="en-US" sz="3300" dirty="0" err="1" smtClean="0"/>
              <a:t>mosses</a:t>
            </a:r>
            <a:r>
              <a:rPr lang="en-US" sz="3300" dirty="0" smtClean="0"/>
              <a:t>, and ferns.  Plants are all </a:t>
            </a:r>
            <a:r>
              <a:rPr lang="en-US" sz="3300" b="1" dirty="0" err="1" smtClean="0"/>
              <a:t>multicellular</a:t>
            </a:r>
            <a:r>
              <a:rPr lang="en-US" sz="3300" dirty="0" smtClean="0"/>
              <a:t> and consist of complex cells.</a:t>
            </a:r>
          </a:p>
          <a:p>
            <a:r>
              <a:rPr lang="en-US" sz="3200" dirty="0" smtClean="0"/>
              <a:t>With over 250,000 species, the plant kingdom is the second largest kingdom.  Plant species range from the </a:t>
            </a:r>
            <a:r>
              <a:rPr lang="en-US" sz="3200" b="1" i="1" dirty="0" smtClean="0"/>
              <a:t>tiny</a:t>
            </a:r>
            <a:r>
              <a:rPr lang="en-US" sz="3200" dirty="0" smtClean="0"/>
              <a:t> green mosses to </a:t>
            </a:r>
            <a:r>
              <a:rPr lang="en-US" sz="3200" b="1" i="1" u="sng" dirty="0" smtClean="0">
                <a:solidFill>
                  <a:srgbClr val="800080"/>
                </a:solidFill>
                <a:hlinkClick r:id="rId6"/>
              </a:rPr>
              <a:t>giant</a:t>
            </a:r>
            <a:r>
              <a:rPr lang="en-US" sz="3200" b="0" i="0" u="sng" dirty="0" smtClean="0">
                <a:solidFill>
                  <a:srgbClr val="800080"/>
                </a:solidFill>
                <a:hlinkClick r:id="rId6"/>
              </a:rPr>
              <a:t> </a:t>
            </a:r>
            <a:r>
              <a:rPr lang="en-US" sz="3200" b="1" i="0" u="sng" dirty="0" smtClean="0">
                <a:solidFill>
                  <a:srgbClr val="800080"/>
                </a:solidFill>
                <a:hlinkClick r:id="rId6"/>
              </a:rPr>
              <a:t>trees.</a:t>
            </a:r>
            <a:endParaRPr lang="en-US" sz="3600" dirty="0" smtClean="0"/>
          </a:p>
          <a:p>
            <a:r>
              <a:rPr lang="en-US" sz="3200" dirty="0" smtClean="0"/>
              <a:t>In addition plants are </a:t>
            </a:r>
            <a:r>
              <a:rPr lang="en-US" sz="4000" b="1" dirty="0" err="1" smtClean="0"/>
              <a:t>autotrophs,</a:t>
            </a:r>
            <a:r>
              <a:rPr lang="en-US" sz="3200" dirty="0" err="1" smtClean="0"/>
              <a:t>organisms</a:t>
            </a:r>
            <a:r>
              <a:rPr lang="en-US" sz="3200" dirty="0" smtClean="0"/>
              <a:t> that</a:t>
            </a:r>
            <a:r>
              <a:rPr lang="en-US" sz="3600" dirty="0" smtClean="0"/>
              <a:t> </a:t>
            </a:r>
            <a:r>
              <a:rPr lang="en-US" sz="3200" dirty="0" smtClean="0"/>
              <a:t>make their own food.</a:t>
            </a:r>
            <a:endParaRPr lang="en-US" sz="3600" dirty="0" smtClean="0"/>
          </a:p>
          <a:p>
            <a:endParaRPr lang="en-US" sz="3200" dirty="0" smtClean="0">
              <a:latin typeface="Times New Roman"/>
            </a:endParaRPr>
          </a:p>
          <a:p>
            <a:r>
              <a:rPr lang="en-US" sz="2900" dirty="0" smtClean="0"/>
              <a:t>Many-celled</a:t>
            </a:r>
            <a:endParaRPr lang="en-US" sz="2900" dirty="0"/>
          </a:p>
          <a:p>
            <a:r>
              <a:rPr lang="en-US" sz="2900" dirty="0"/>
              <a:t>Cannot move</a:t>
            </a:r>
          </a:p>
          <a:p>
            <a:r>
              <a:rPr lang="en-US" sz="2900" dirty="0" err="1" smtClean="0"/>
              <a:t>Autotrophs</a:t>
            </a:r>
            <a:r>
              <a:rPr lang="en-US" sz="2900" dirty="0" smtClean="0"/>
              <a:t> (Use </a:t>
            </a:r>
            <a:r>
              <a:rPr lang="en-US" sz="2900" dirty="0"/>
              <a:t>energy from the sun to make </a:t>
            </a:r>
            <a:r>
              <a:rPr lang="en-US" sz="2900" dirty="0" smtClean="0"/>
              <a:t>sugars)</a:t>
            </a:r>
            <a:endParaRPr lang="en-US" sz="2900" dirty="0"/>
          </a:p>
        </p:txBody>
      </p:sp>
      <p:pic>
        <p:nvPicPr>
          <p:cNvPr id="6155" name="Picture 11" descr="j014514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038600"/>
            <a:ext cx="3657600" cy="2414588"/>
          </a:xfrm>
          <a:prstGeom prst="rect">
            <a:avLst/>
          </a:prstGeom>
          <a:noFill/>
        </p:spPr>
      </p:pic>
      <p:pic>
        <p:nvPicPr>
          <p:cNvPr id="6157" name="Picture 13" descr="j0145114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7162800" y="609600"/>
            <a:ext cx="1719262" cy="2667000"/>
          </a:xfrm>
          <a:noFill/>
          <a:ln/>
        </p:spPr>
      </p:pic>
      <p:pic>
        <p:nvPicPr>
          <p:cNvPr id="6160" name="Picture 16" descr="NA00433_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4114800"/>
            <a:ext cx="2027238" cy="2508250"/>
          </a:xfrm>
          <a:prstGeom prst="rect">
            <a:avLst/>
          </a:prstGeom>
          <a:noFill/>
        </p:spPr>
      </p:pic>
      <p:pic>
        <p:nvPicPr>
          <p:cNvPr id="37889" name="Picture 1" descr="http://www.ric.edu/faculty/ptiskus/Six_Kingdoms/Index_files/image00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457200"/>
            <a:ext cx="2400300" cy="1628775"/>
          </a:xfrm>
          <a:prstGeom prst="rect">
            <a:avLst/>
          </a:prstGeom>
          <a:noFill/>
        </p:spPr>
      </p:pic>
      <p:pic>
        <p:nvPicPr>
          <p:cNvPr id="37890" name="Picture 2" descr="http://www.ric.edu/faculty/ptiskus/Six_Kingdoms/Index_files/image0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1676400"/>
            <a:ext cx="292417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n00286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Sumatran Ti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868584"/>
            <a:ext cx="2619375" cy="1722716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Animal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76400"/>
            <a:ext cx="48006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Animals</a:t>
            </a:r>
            <a:endParaRPr lang="en-US" dirty="0" smtClean="0"/>
          </a:p>
          <a:p>
            <a:r>
              <a:rPr lang="en-US" dirty="0" smtClean="0"/>
              <a:t>The </a:t>
            </a:r>
            <a:r>
              <a:rPr lang="en-US" b="1" u="sng" dirty="0" smtClean="0">
                <a:hlinkClick r:id="rId6"/>
              </a:rPr>
              <a:t>animal</a:t>
            </a:r>
            <a:r>
              <a:rPr lang="en-US" dirty="0" smtClean="0"/>
              <a:t> kingdom is the largest kingdom with over </a:t>
            </a:r>
            <a:r>
              <a:rPr lang="en-US" b="1" i="1" dirty="0" smtClean="0"/>
              <a:t>1 million known species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Sumatran Tiger  -    Kingdom: </a:t>
            </a:r>
            <a:r>
              <a:rPr lang="en-US" dirty="0" err="1" smtClean="0"/>
              <a:t>Animalia</a:t>
            </a:r>
            <a:r>
              <a:rPr lang="en-US" dirty="0" smtClean="0"/>
              <a:t>, Phylum, </a:t>
            </a:r>
            <a:r>
              <a:rPr lang="en-US" dirty="0" err="1" smtClean="0"/>
              <a:t>Chordata</a:t>
            </a:r>
            <a:r>
              <a:rPr lang="en-US" dirty="0" smtClean="0"/>
              <a:t>, Class </a:t>
            </a:r>
            <a:r>
              <a:rPr lang="en-US" dirty="0" err="1" smtClean="0"/>
              <a:t>Mammalia</a:t>
            </a:r>
            <a:r>
              <a:rPr lang="en-US" dirty="0" smtClean="0"/>
              <a:t>, Order </a:t>
            </a:r>
            <a:r>
              <a:rPr lang="en-US" dirty="0" err="1" smtClean="0"/>
              <a:t>Carnivora</a:t>
            </a:r>
            <a:r>
              <a:rPr lang="en-US" dirty="0" smtClean="0"/>
              <a:t>, Family </a:t>
            </a:r>
            <a:r>
              <a:rPr lang="en-US" dirty="0" err="1" smtClean="0"/>
              <a:t>Felidae</a:t>
            </a:r>
            <a:r>
              <a:rPr lang="en-US" dirty="0" smtClean="0"/>
              <a:t>, Genus </a:t>
            </a:r>
            <a:r>
              <a:rPr lang="en-US" i="1" dirty="0" err="1" smtClean="0"/>
              <a:t>Pathera</a:t>
            </a:r>
            <a:r>
              <a:rPr lang="en-US" i="1" dirty="0" smtClean="0"/>
              <a:t>,</a:t>
            </a:r>
            <a:r>
              <a:rPr lang="en-US" dirty="0" smtClean="0"/>
              <a:t> Species </a:t>
            </a:r>
            <a:r>
              <a:rPr lang="en-US" i="1" dirty="0" err="1" smtClean="0"/>
              <a:t>tigris</a:t>
            </a:r>
            <a:endParaRPr lang="en-US" dirty="0" smtClean="0"/>
          </a:p>
          <a:p>
            <a:r>
              <a:rPr lang="en-US" dirty="0" smtClean="0"/>
              <a:t> All animals consist of many complex cells. They are also </a:t>
            </a:r>
            <a:r>
              <a:rPr lang="en-US" b="1" u="sng" dirty="0" err="1" smtClean="0">
                <a:hlinkClick r:id="rId7"/>
              </a:rPr>
              <a:t>heterotrophs</a:t>
            </a:r>
            <a:r>
              <a:rPr lang="en-US" b="1" u="sng" dirty="0" smtClean="0">
                <a:hlinkClick r:id="rId7"/>
              </a:rPr>
              <a:t>.</a:t>
            </a: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i="1" dirty="0" smtClean="0"/>
              <a:t>Members of the animal kingdom are found in the most diverse environments in the world.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Many-celled</a:t>
            </a:r>
            <a:endParaRPr lang="en-US" dirty="0"/>
          </a:p>
          <a:p>
            <a:r>
              <a:rPr lang="en-US" dirty="0"/>
              <a:t>Most can move</a:t>
            </a:r>
          </a:p>
          <a:p>
            <a:r>
              <a:rPr lang="en-US" dirty="0"/>
              <a:t>Get energy by consuming other organisms</a:t>
            </a:r>
          </a:p>
          <a:p>
            <a:r>
              <a:rPr lang="en-US" dirty="0"/>
              <a:t>Examples:  invertebrates, </a:t>
            </a:r>
            <a:r>
              <a:rPr lang="en-US" dirty="0" smtClean="0"/>
              <a:t>fish, </a:t>
            </a:r>
            <a:r>
              <a:rPr lang="en-US" dirty="0"/>
              <a:t>birds, mammals</a:t>
            </a:r>
          </a:p>
        </p:txBody>
      </p:sp>
      <p:pic>
        <p:nvPicPr>
          <p:cNvPr id="7177" name="Picture 9" descr="AN00210_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5105400" y="2209800"/>
            <a:ext cx="2189163" cy="2019300"/>
          </a:xfrm>
          <a:noFill/>
          <a:ln/>
        </p:spPr>
      </p:pic>
      <p:pic>
        <p:nvPicPr>
          <p:cNvPr id="7181" name="Picture 13" descr="AN00714_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1600000">
            <a:off x="5583237" y="2438400"/>
            <a:ext cx="3560763" cy="2962275"/>
          </a:xfrm>
          <a:prstGeom prst="rect">
            <a:avLst/>
          </a:prstGeom>
          <a:noFill/>
        </p:spPr>
      </p:pic>
      <p:pic>
        <p:nvPicPr>
          <p:cNvPr id="36866" name="Picture 2" descr="Robin Eating a Berr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0"/>
            <a:ext cx="2867025" cy="1762125"/>
          </a:xfrm>
          <a:prstGeom prst="rect">
            <a:avLst/>
          </a:prstGeom>
          <a:noFill/>
        </p:spPr>
      </p:pic>
      <p:pic>
        <p:nvPicPr>
          <p:cNvPr id="7172" name="Picture 4" descr="AN00437_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6221413" y="838200"/>
            <a:ext cx="2922587" cy="20193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n00286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>
                <a:solidFill>
                  <a:srgbClr val="3E5D78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 modern system of classification has 8 levels: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57400"/>
            <a:ext cx="4041775" cy="3276600"/>
          </a:xfrm>
        </p:spPr>
        <p:txBody>
          <a:bodyPr/>
          <a:lstStyle/>
          <a:p>
            <a:pPr eaLnBrk="1" hangingPunct="1"/>
            <a:r>
              <a:rPr lang="en-US" sz="4400" smtClean="0">
                <a:latin typeface="American Typewriter" charset="0"/>
              </a:rPr>
              <a:t>Domain</a:t>
            </a:r>
          </a:p>
          <a:p>
            <a:pPr eaLnBrk="1" hangingPunct="1"/>
            <a:r>
              <a:rPr lang="en-US" sz="4400" smtClean="0">
                <a:latin typeface="American Typewriter" charset="0"/>
              </a:rPr>
              <a:t>Kingdom</a:t>
            </a:r>
          </a:p>
          <a:p>
            <a:pPr eaLnBrk="1" hangingPunct="1"/>
            <a:r>
              <a:rPr lang="en-US" sz="4400" smtClean="0">
                <a:latin typeface="American Typewriter" charset="0"/>
              </a:rPr>
              <a:t>Phylum</a:t>
            </a:r>
          </a:p>
          <a:p>
            <a:pPr eaLnBrk="1" hangingPunct="1"/>
            <a:r>
              <a:rPr lang="en-US" sz="4400" smtClean="0">
                <a:latin typeface="American Typewriter" charset="0"/>
              </a:rPr>
              <a:t>Class</a:t>
            </a:r>
          </a:p>
          <a:p>
            <a:pPr eaLnBrk="1" hangingPunct="1"/>
            <a:endParaRPr lang="en-US" sz="4400" smtClean="0">
              <a:latin typeface="American Typewriter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0" y="1981200"/>
            <a:ext cx="4041775" cy="3355975"/>
          </a:xfrm>
        </p:spPr>
        <p:txBody>
          <a:bodyPr/>
          <a:lstStyle/>
          <a:p>
            <a:pPr eaLnBrk="1" hangingPunct="1"/>
            <a:r>
              <a:rPr lang="en-US" sz="4400" smtClean="0">
                <a:latin typeface="American Typewriter" charset="0"/>
              </a:rPr>
              <a:t>Order</a:t>
            </a:r>
          </a:p>
          <a:p>
            <a:pPr eaLnBrk="1" hangingPunct="1"/>
            <a:r>
              <a:rPr lang="en-US" sz="4400" smtClean="0">
                <a:latin typeface="American Typewriter" charset="0"/>
              </a:rPr>
              <a:t>Family</a:t>
            </a:r>
          </a:p>
          <a:p>
            <a:pPr eaLnBrk="1" hangingPunct="1"/>
            <a:r>
              <a:rPr lang="en-US" sz="4400" smtClean="0">
                <a:latin typeface="American Typewriter" charset="0"/>
              </a:rPr>
              <a:t>Genus</a:t>
            </a:r>
          </a:p>
          <a:p>
            <a:pPr eaLnBrk="1" hangingPunct="1"/>
            <a:r>
              <a:rPr lang="en-US" sz="4400" smtClean="0">
                <a:latin typeface="American Typewriter" charset="0"/>
              </a:rPr>
              <a:t>Species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>
                <a:solidFill>
                  <a:srgbClr val="3E5D78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Helpful way to remember the 8 levels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839200" cy="3505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6600"/>
                </a:solidFill>
              </a:rPr>
              <a:t>Dumb kids playing catch on freeways get squashed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Or…make up your own…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D K P C O F G S</a:t>
            </a:r>
          </a:p>
        </p:txBody>
      </p:sp>
      <p:pic>
        <p:nvPicPr>
          <p:cNvPr id="22531" name="Picture 3" descr="MC900027575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36900"/>
            <a:ext cx="31591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panthe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213" y="0"/>
            <a:ext cx="6251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3E5D78"/>
                </a:solidFill>
                <a:latin typeface="American Typewriter" charset="0"/>
              </a:rPr>
              <a:t>Using the Classification System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643938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American Typewriter" charset="0"/>
              </a:rPr>
              <a:t>Field guides help identify organisms.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American Typewriter" charset="0"/>
              </a:rPr>
              <a:t>	-they highlight differences between similar organisms (like trees)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American Typewriter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American Typewriter" charset="0"/>
              </a:rPr>
              <a:t>Taxonomic Key (Dichotomous Key)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American Typewriter" charset="0"/>
              </a:rPr>
              <a:t>	-paired statements that describe the physical characteristics of different organisms</a:t>
            </a:r>
          </a:p>
          <a:p>
            <a:pPr eaLnBrk="1" hangingPunct="1">
              <a:buFont typeface="Monotype Sorts" charset="2"/>
              <a:buNone/>
            </a:pPr>
            <a:endParaRPr lang="en-US" smtClean="0">
              <a:latin typeface="American Typewriter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E5D78"/>
                </a:solidFill>
                <a:latin typeface="American Typewriter" charset="0"/>
              </a:rPr>
              <a:t>Rules used to write scientific names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4000" i="1" smtClean="0">
                <a:solidFill>
                  <a:srgbClr val="008000"/>
                </a:solidFill>
                <a:latin typeface="American Typewriter" charset="0"/>
              </a:rPr>
              <a:t>Homo sapiens</a:t>
            </a:r>
          </a:p>
          <a:p>
            <a:pPr eaLnBrk="1" hangingPunct="1"/>
            <a:endParaRPr lang="en-US" sz="2800" i="1" smtClean="0">
              <a:solidFill>
                <a:srgbClr val="008000"/>
              </a:solidFill>
              <a:latin typeface="American Typewriter" charset="0"/>
            </a:endParaRPr>
          </a:p>
          <a:p>
            <a:pPr eaLnBrk="1" hangingPunct="1"/>
            <a:r>
              <a:rPr lang="en-US" sz="2800" smtClean="0">
                <a:latin typeface="American Typewriter" charset="0"/>
              </a:rPr>
              <a:t>An organism</a:t>
            </a:r>
            <a:r>
              <a:rPr lang="ja-JP" altLang="en-US" sz="2800" smtClean="0">
                <a:latin typeface="American Typewriter" charset="0"/>
              </a:rPr>
              <a:t>’</a:t>
            </a:r>
            <a:r>
              <a:rPr lang="en-US" altLang="ja-JP" sz="2800" smtClean="0">
                <a:latin typeface="American Typewriter" charset="0"/>
              </a:rPr>
              <a:t>s genus is always written first; the  organism</a:t>
            </a:r>
            <a:r>
              <a:rPr lang="ja-JP" altLang="en-US" sz="2800" smtClean="0">
                <a:latin typeface="American Typewriter" charset="0"/>
              </a:rPr>
              <a:t>’</a:t>
            </a:r>
            <a:r>
              <a:rPr lang="en-US" altLang="ja-JP" sz="2800" smtClean="0">
                <a:latin typeface="American Typewriter" charset="0"/>
              </a:rPr>
              <a:t>s species is always written second</a:t>
            </a:r>
          </a:p>
          <a:p>
            <a:pPr eaLnBrk="1" hangingPunct="1"/>
            <a:endParaRPr lang="en-US" sz="2800" smtClean="0">
              <a:latin typeface="American Typewriter" charset="0"/>
            </a:endParaRPr>
          </a:p>
          <a:p>
            <a:pPr eaLnBrk="1" hangingPunct="1"/>
            <a:r>
              <a:rPr lang="en-US" sz="2800" smtClean="0">
                <a:latin typeface="American Typewriter" charset="0"/>
              </a:rPr>
              <a:t>The genus is Capitalized; the species is 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chemeClr val="tx1"/>
                </a:solidFill>
                <a:latin typeface="American Typewriter" charset="0"/>
              </a:rPr>
              <a:t>written in lower case</a:t>
            </a:r>
          </a:p>
          <a:p>
            <a:pPr eaLnBrk="1" hangingPunct="1"/>
            <a:endParaRPr lang="en-US" sz="2800" smtClean="0">
              <a:latin typeface="American Typewriter" charset="0"/>
            </a:endParaRPr>
          </a:p>
          <a:p>
            <a:pPr eaLnBrk="1" hangingPunct="1"/>
            <a:r>
              <a:rPr lang="en-US" sz="2800" smtClean="0">
                <a:latin typeface="American Typewriter" charset="0"/>
              </a:rPr>
              <a:t>Scientific names of organisms are always </a:t>
            </a:r>
            <a:r>
              <a:rPr lang="en-US" sz="2800" i="1" smtClean="0">
                <a:latin typeface="American Typewriter" charset="0"/>
              </a:rPr>
              <a:t>italicized</a:t>
            </a:r>
            <a:r>
              <a:rPr lang="en-US" sz="2800" smtClean="0">
                <a:latin typeface="American Typewriter" charset="0"/>
              </a:rPr>
              <a:t>  or </a:t>
            </a:r>
            <a:r>
              <a:rPr lang="en-US" sz="2800" u="sng" smtClean="0">
                <a:latin typeface="American Typewriter" charset="0"/>
              </a:rPr>
              <a:t>underlined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 Little History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The Earth is 4.6 billion years old and microbial life is thought to have first appeared between 3.8 and 3.9 billion years ago.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In fact, 80% of Earth's history was exclusively microbial life. </a:t>
            </a:r>
          </a:p>
          <a:p>
            <a:r>
              <a:rPr lang="en-US" sz="2400" dirty="0" smtClean="0"/>
              <a:t>Microbial life is still the dominant life form on Earth.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The National Science Foundation’s “Tree of Life” project estimates that there could be anywhere from 5 million to 100 million species on the planet, but science has only identified about 2 million.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“We’ve only touched the surface of understanding animal life,” said entomologist Brian Fisher of the California Academy of Sciences. “We’ve discovered just 10 percent of all living things on this planet.”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Modern Taxonomy	</a:t>
            </a:r>
            <a:r>
              <a:rPr lang="en-US" b="1" dirty="0" smtClean="0"/>
              <a:t>	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 b="1" dirty="0" smtClean="0"/>
          </a:p>
          <a:p>
            <a:pPr>
              <a:buFont typeface="Wingdings 3" pitchFamily="18" charset="2"/>
              <a:buNone/>
            </a:pPr>
            <a:r>
              <a:rPr lang="en-US" b="1" dirty="0" smtClean="0">
                <a:latin typeface="American Typewriter" charset="0"/>
              </a:rPr>
              <a:t>The Evidence used to classify into </a:t>
            </a:r>
            <a:r>
              <a:rPr lang="en-US" b="1" dirty="0" err="1" smtClean="0">
                <a:latin typeface="American Typewriter" charset="0"/>
              </a:rPr>
              <a:t>taxon</a:t>
            </a:r>
            <a:r>
              <a:rPr lang="en-US" b="1" dirty="0" smtClean="0">
                <a:latin typeface="American Typewriter" charset="0"/>
              </a:rPr>
              <a:t> groups		</a:t>
            </a:r>
          </a:p>
          <a:p>
            <a:pPr lvl="1"/>
            <a:r>
              <a:rPr lang="en-US" dirty="0" smtClean="0">
                <a:latin typeface="American Typewriter" charset="0"/>
              </a:rPr>
              <a:t> 	</a:t>
            </a:r>
            <a:r>
              <a:rPr lang="en-US" b="1" dirty="0" smtClean="0">
                <a:latin typeface="American Typewriter" charset="0"/>
              </a:rPr>
              <a:t>1) Embryology (splits animal kingdom)	</a:t>
            </a:r>
          </a:p>
          <a:p>
            <a:pPr lvl="1"/>
            <a:r>
              <a:rPr lang="en-US" dirty="0" smtClean="0">
                <a:latin typeface="American Typewriter" charset="0"/>
              </a:rPr>
              <a:t> 	</a:t>
            </a:r>
            <a:r>
              <a:rPr lang="en-US" b="1" dirty="0" smtClean="0">
                <a:latin typeface="American Typewriter" charset="0"/>
              </a:rPr>
              <a:t>2) Chromosomes / DNA 	</a:t>
            </a:r>
          </a:p>
          <a:p>
            <a:pPr lvl="1"/>
            <a:r>
              <a:rPr lang="en-US" dirty="0" smtClean="0">
                <a:latin typeface="American Typewriter" charset="0"/>
              </a:rPr>
              <a:t> 	</a:t>
            </a:r>
            <a:r>
              <a:rPr lang="en-US" b="1" dirty="0" smtClean="0">
                <a:latin typeface="American Typewriter" charset="0"/>
              </a:rPr>
              <a:t>3) Biochemistry 	</a:t>
            </a:r>
          </a:p>
          <a:p>
            <a:pPr lvl="1"/>
            <a:r>
              <a:rPr lang="en-US" dirty="0" smtClean="0">
                <a:latin typeface="American Typewriter" charset="0"/>
              </a:rPr>
              <a:t> 	</a:t>
            </a:r>
            <a:r>
              <a:rPr lang="en-US" b="1" dirty="0" smtClean="0">
                <a:latin typeface="American Typewriter" charset="0"/>
              </a:rPr>
              <a:t>4) Physiology (structure/function)	</a:t>
            </a:r>
          </a:p>
          <a:p>
            <a:pPr lvl="1"/>
            <a:r>
              <a:rPr lang="en-US" dirty="0" smtClean="0">
                <a:latin typeface="American Typewriter" charset="0"/>
              </a:rPr>
              <a:t> 	</a:t>
            </a:r>
            <a:r>
              <a:rPr lang="en-US" b="1" dirty="0" smtClean="0">
                <a:latin typeface="American Typewriter" charset="0"/>
              </a:rPr>
              <a:t>5) Evolution 	</a:t>
            </a:r>
          </a:p>
          <a:p>
            <a:pPr lvl="1"/>
            <a:r>
              <a:rPr lang="en-US" dirty="0" smtClean="0">
                <a:latin typeface="American Typewriter" charset="0"/>
              </a:rPr>
              <a:t> 	</a:t>
            </a:r>
            <a:r>
              <a:rPr lang="en-US" b="1" dirty="0" smtClean="0">
                <a:latin typeface="American Typewriter" charset="0"/>
              </a:rPr>
              <a:t>6) Behavior	</a:t>
            </a:r>
          </a:p>
          <a:p>
            <a:endParaRPr lang="en-US" dirty="0" smtClean="0"/>
          </a:p>
        </p:txBody>
      </p:sp>
      <p:pic>
        <p:nvPicPr>
          <p:cNvPr id="19459" name="Picture 3" descr="MC900351958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8332">
            <a:off x="6232525" y="2366963"/>
            <a:ext cx="107791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3E5D78"/>
                </a:solidFill>
                <a:latin typeface="Impact" pitchFamily="34" charset="0"/>
              </a:rPr>
              <a:t>Taxonomic Key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077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r>
              <a:rPr lang="en-US" sz="2000" smtClean="0">
                <a:solidFill>
                  <a:srgbClr val="262626"/>
                </a:solidFill>
                <a:latin typeface="American Typewriter" charset="0"/>
              </a:rPr>
              <a:t>1a  Fruits occur singly ................................................. Go to 3</a:t>
            </a: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r>
              <a:rPr lang="en-US" sz="2000" smtClean="0">
                <a:solidFill>
                  <a:srgbClr val="262626"/>
                </a:solidFill>
                <a:latin typeface="American Typewriter" charset="0"/>
              </a:rPr>
              <a:t>1b  Fruits occur in clusters of two or more ................ Go to 2</a:t>
            </a: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endParaRPr lang="en-US" sz="2000" smtClean="0">
              <a:solidFill>
                <a:srgbClr val="262626"/>
              </a:solidFill>
              <a:latin typeface="American Typewriter" charset="0"/>
            </a:endParaRP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r>
              <a:rPr lang="en-US" sz="2000" smtClean="0">
                <a:solidFill>
                  <a:srgbClr val="262626"/>
                </a:solidFill>
                <a:latin typeface="American Typewriter" charset="0"/>
              </a:rPr>
              <a:t>2a  Fruits are round ................................................... Grapes</a:t>
            </a: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r>
              <a:rPr lang="en-US" sz="2000" smtClean="0">
                <a:solidFill>
                  <a:srgbClr val="262626"/>
                </a:solidFill>
                <a:latin typeface="American Typewriter" charset="0"/>
              </a:rPr>
              <a:t>2b  Fruits are elongate ............................................... Bananas</a:t>
            </a: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endParaRPr lang="en-US" sz="2000" smtClean="0">
              <a:solidFill>
                <a:srgbClr val="262626"/>
              </a:solidFill>
              <a:latin typeface="American Typewriter" charset="0"/>
            </a:endParaRP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r>
              <a:rPr lang="en-US" sz="2000" smtClean="0">
                <a:solidFill>
                  <a:srgbClr val="262626"/>
                </a:solidFill>
                <a:latin typeface="American Typewriter" charset="0"/>
              </a:rPr>
              <a:t>3a Thick skin that separates easily from flesh .........Oranges</a:t>
            </a: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r>
              <a:rPr lang="en-US" sz="2000" smtClean="0">
                <a:solidFill>
                  <a:srgbClr val="262626"/>
                </a:solidFill>
                <a:latin typeface="American Typewriter" charset="0"/>
              </a:rPr>
              <a:t>3b Thin skin that adheres to flesh .............................. Go to 4</a:t>
            </a: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endParaRPr lang="en-US" sz="2000" smtClean="0">
              <a:solidFill>
                <a:srgbClr val="262626"/>
              </a:solidFill>
              <a:latin typeface="American Typewriter" charset="0"/>
            </a:endParaRP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r>
              <a:rPr lang="en-US" sz="2000" smtClean="0">
                <a:solidFill>
                  <a:srgbClr val="262626"/>
                </a:solidFill>
                <a:latin typeface="American Typewriter" charset="0"/>
              </a:rPr>
              <a:t>4a More than one seed per fruit ............................ Apples</a:t>
            </a: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r>
              <a:rPr lang="en-US" sz="2000" smtClean="0">
                <a:solidFill>
                  <a:srgbClr val="262626"/>
                </a:solidFill>
                <a:latin typeface="American Typewriter" charset="0"/>
              </a:rPr>
              <a:t>4b One seed per fruit ............................................ Go to 5</a:t>
            </a: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endParaRPr lang="en-US" sz="2000" smtClean="0">
              <a:solidFill>
                <a:srgbClr val="262626"/>
              </a:solidFill>
              <a:latin typeface="American Typewriter" charset="0"/>
            </a:endParaRP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r>
              <a:rPr lang="en-US" sz="2000" smtClean="0">
                <a:solidFill>
                  <a:srgbClr val="262626"/>
                </a:solidFill>
                <a:latin typeface="American Typewriter" charset="0"/>
              </a:rPr>
              <a:t>5a Skin covered with fuzz.................... Peaches</a:t>
            </a:r>
          </a:p>
          <a:p>
            <a:pPr eaLnBrk="1" hangingPunct="1">
              <a:lnSpc>
                <a:spcPct val="80000"/>
              </a:lnSpc>
              <a:buClr>
                <a:srgbClr val="A6A6A6"/>
              </a:buClr>
              <a:buFont typeface="Wingdings" pitchFamily="2" charset="2"/>
              <a:buChar char=""/>
            </a:pPr>
            <a:r>
              <a:rPr lang="en-US" sz="2000" smtClean="0">
                <a:solidFill>
                  <a:srgbClr val="262626"/>
                </a:solidFill>
                <a:latin typeface="American Typewriter" charset="0"/>
              </a:rPr>
              <a:t>5b Skin smooth, without fuzz........................... Plums</a:t>
            </a:r>
          </a:p>
          <a:p>
            <a:pPr eaLnBrk="1" hangingPunct="1">
              <a:buClr>
                <a:srgbClr val="A6A6A6"/>
              </a:buClr>
              <a:buFont typeface="Monotype Sorts" charset="2"/>
              <a:buNone/>
            </a:pPr>
            <a:endParaRPr lang="en-US" sz="2000" smtClean="0">
              <a:solidFill>
                <a:srgbClr val="262626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59436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3E5D78"/>
                </a:solidFill>
                <a:latin typeface="American Typewriter" charset="0"/>
              </a:rPr>
              <a:t>What steps would you use to identify an apple?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we classify things?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3429000"/>
          </a:xfrm>
        </p:spPr>
        <p:txBody>
          <a:bodyPr/>
          <a:lstStyle/>
          <a:p>
            <a:pPr lvl="1" eaLnBrk="1" hangingPunct="1"/>
            <a:r>
              <a:rPr lang="en-US" smtClean="0"/>
              <a:t>Supermarket aisles</a:t>
            </a:r>
          </a:p>
          <a:p>
            <a:pPr lvl="1" eaLnBrk="1" hangingPunct="1"/>
            <a:r>
              <a:rPr lang="en-US" smtClean="0"/>
              <a:t>Libraries</a:t>
            </a:r>
          </a:p>
          <a:p>
            <a:pPr lvl="1" eaLnBrk="1" hangingPunct="1"/>
            <a:r>
              <a:rPr lang="en-US" smtClean="0"/>
              <a:t>Classes</a:t>
            </a:r>
          </a:p>
          <a:p>
            <a:pPr lvl="1" eaLnBrk="1" hangingPunct="1"/>
            <a:r>
              <a:rPr lang="en-US" smtClean="0"/>
              <a:t>Teams/sports</a:t>
            </a:r>
          </a:p>
          <a:p>
            <a:pPr lvl="1" eaLnBrk="1" hangingPunct="1"/>
            <a:r>
              <a:rPr lang="en-US" smtClean="0"/>
              <a:t>Members of a family</a:t>
            </a:r>
          </a:p>
          <a:p>
            <a:pPr lvl="1" eaLnBrk="1" hangingPunct="1"/>
            <a:r>
              <a:rPr lang="en-US" smtClean="0"/>
              <a:t>Roads</a:t>
            </a:r>
          </a:p>
          <a:p>
            <a:pPr lvl="1" eaLnBrk="1" hangingPunct="1"/>
            <a:r>
              <a:rPr lang="en-US" smtClean="0"/>
              <a:t>Cities</a:t>
            </a:r>
          </a:p>
          <a:p>
            <a:pPr lvl="1" eaLnBrk="1" hangingPunct="1"/>
            <a:r>
              <a:rPr lang="en-US" smtClean="0"/>
              <a:t>Money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2" name="Picture 3" descr="MC900232156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19400"/>
            <a:ext cx="4470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E5D78"/>
                </a:solidFill>
                <a:latin typeface="American Typewriter" charset="0"/>
              </a:rPr>
              <a:t>What is classification?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09800"/>
            <a:ext cx="8229600" cy="3048000"/>
          </a:xfrm>
        </p:spPr>
        <p:txBody>
          <a:bodyPr/>
          <a:lstStyle/>
          <a:p>
            <a:pPr eaLnBrk="1" hangingPunct="1"/>
            <a:r>
              <a:rPr lang="en-US" u="sng" smtClean="0">
                <a:latin typeface="American Typewriter" charset="0"/>
              </a:rPr>
              <a:t>Classification</a:t>
            </a:r>
            <a:r>
              <a:rPr lang="en-US" smtClean="0">
                <a:latin typeface="American Typewriter" charset="0"/>
              </a:rPr>
              <a:t>: putting things into orderly groups based on similar characteristics</a:t>
            </a:r>
          </a:p>
          <a:p>
            <a:pPr eaLnBrk="1" hangingPunct="1"/>
            <a:endParaRPr lang="en-US" smtClean="0">
              <a:latin typeface="American Typewriter" charset="0"/>
            </a:endParaRPr>
          </a:p>
          <a:p>
            <a:pPr eaLnBrk="1" hangingPunct="1"/>
            <a:endParaRPr lang="en-US" smtClean="0">
              <a:latin typeface="American Typewriter" charset="0"/>
            </a:endParaRPr>
          </a:p>
          <a:p>
            <a:pPr eaLnBrk="1" hangingPunct="1"/>
            <a:r>
              <a:rPr lang="en-US" u="sng" smtClean="0">
                <a:latin typeface="American Typewriter" charset="0"/>
              </a:rPr>
              <a:t>Taxonomy:</a:t>
            </a:r>
            <a:r>
              <a:rPr lang="en-US" smtClean="0">
                <a:latin typeface="American Typewriter" charset="0"/>
              </a:rPr>
              <a:t> the science of describing, naming, and classifying organisms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E5D78"/>
                </a:solidFill>
                <a:latin typeface="American Typewriter" charset="0"/>
              </a:rPr>
              <a:t>Early classification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7772400" cy="3429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merican Typewriter" charset="0"/>
              </a:rPr>
              <a:t>Aristotle grouped everything into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smtClean="0">
                <a:latin typeface="American Typewriter" charset="0"/>
              </a:rPr>
              <a:t>	simple groups such as animals or plants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latin typeface="American Typewriter" charset="0"/>
            </a:endParaRPr>
          </a:p>
          <a:p>
            <a:pPr eaLnBrk="1" hangingPunct="1"/>
            <a:r>
              <a:rPr lang="en-US" sz="2400" smtClean="0">
                <a:latin typeface="American Typewriter" charset="0"/>
              </a:rPr>
              <a:t>He then grouped animals according to if they had blood or didn</a:t>
            </a:r>
            <a:r>
              <a:rPr lang="ja-JP" altLang="en-US" sz="2400" smtClean="0">
                <a:latin typeface="American Typewriter" charset="0"/>
              </a:rPr>
              <a:t>’</a:t>
            </a:r>
            <a:r>
              <a:rPr lang="en-US" altLang="ja-JP" sz="2400" smtClean="0">
                <a:latin typeface="American Typewriter" charset="0"/>
              </a:rPr>
              <a:t>t have blood, and if they had live young or laid eggs, and so on…</a:t>
            </a:r>
          </a:p>
          <a:p>
            <a:pPr eaLnBrk="1" hangingPunct="1"/>
            <a:endParaRPr lang="en-US" sz="2400" smtClean="0">
              <a:latin typeface="American Typewriter" charset="0"/>
            </a:endParaRPr>
          </a:p>
          <a:p>
            <a:pPr eaLnBrk="1" hangingPunct="1"/>
            <a:endParaRPr lang="en-US" sz="2400" smtClean="0">
              <a:latin typeface="American Typewriter" charset="0"/>
            </a:endParaRPr>
          </a:p>
        </p:txBody>
      </p:sp>
      <p:pic>
        <p:nvPicPr>
          <p:cNvPr id="16387" name="Picture 5" descr="MC900151177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"/>
            <a:ext cx="1600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MC900020496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95800"/>
            <a:ext cx="33178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MC900021339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482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E5D78"/>
                </a:solidFill>
                <a:latin typeface="American Typewriter" charset="0"/>
              </a:rPr>
              <a:t>Binomial Nomenclature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0" y="1981200"/>
            <a:ext cx="4800600" cy="4343400"/>
          </a:xfrm>
        </p:spPr>
        <p:txBody>
          <a:bodyPr/>
          <a:lstStyle/>
          <a:p>
            <a:pPr eaLnBrk="1" hangingPunct="1"/>
            <a:r>
              <a:rPr lang="en-US" smtClean="0">
                <a:latin typeface="American Typewriter" charset="0"/>
              </a:rPr>
              <a:t>Developed by Carolus Linnaeus</a:t>
            </a:r>
          </a:p>
          <a:p>
            <a:pPr eaLnBrk="1" hangingPunct="1"/>
            <a:endParaRPr lang="en-US" smtClean="0">
              <a:latin typeface="American Typewriter" charset="0"/>
            </a:endParaRPr>
          </a:p>
          <a:p>
            <a:pPr eaLnBrk="1" hangingPunct="1"/>
            <a:r>
              <a:rPr lang="en-US" smtClean="0">
                <a:latin typeface="American Typewriter" charset="0"/>
              </a:rPr>
              <a:t>Swedish Biologist 1700</a:t>
            </a:r>
            <a:r>
              <a:rPr lang="ja-JP" altLang="en-US" smtClean="0">
                <a:latin typeface="American Typewriter" charset="0"/>
              </a:rPr>
              <a:t>’</a:t>
            </a:r>
            <a:r>
              <a:rPr lang="en-US" altLang="ja-JP" smtClean="0">
                <a:latin typeface="American Typewriter" charset="0"/>
              </a:rPr>
              <a:t>s</a:t>
            </a:r>
          </a:p>
          <a:p>
            <a:pPr eaLnBrk="1" hangingPunct="1"/>
            <a:endParaRPr lang="en-US" smtClean="0">
              <a:latin typeface="American Typewriter" charset="0"/>
            </a:endParaRPr>
          </a:p>
          <a:p>
            <a:pPr eaLnBrk="1" hangingPunct="1"/>
            <a:r>
              <a:rPr lang="en-US" smtClean="0">
                <a:latin typeface="American Typewriter" charset="0"/>
              </a:rPr>
              <a:t>Two-name system</a:t>
            </a:r>
          </a:p>
          <a:p>
            <a:pPr eaLnBrk="1" hangingPunct="1"/>
            <a:endParaRPr lang="en-US" smtClean="0">
              <a:latin typeface="American Typewriter" charset="0"/>
            </a:endParaRPr>
          </a:p>
          <a:p>
            <a:pPr eaLnBrk="1" hangingPunct="1"/>
            <a:r>
              <a:rPr lang="en-US" smtClean="0">
                <a:latin typeface="American Typewriter" charset="0"/>
              </a:rPr>
              <a:t>Genus and species named using Latin or Greek words</a:t>
            </a:r>
          </a:p>
        </p:txBody>
      </p:sp>
      <p:pic>
        <p:nvPicPr>
          <p:cNvPr id="17411" name="Picture 3" descr="Carolus_Linnae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2035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When Linnaeus developed his system of classification, there were only two kingdoms, </a:t>
            </a:r>
            <a:r>
              <a:rPr lang="en-US" b="1" dirty="0" smtClean="0"/>
              <a:t>Plants and Animals. </a:t>
            </a:r>
            <a:r>
              <a:rPr lang="en-US" dirty="0" smtClean="0"/>
              <a:t> However, the use of the microscope led to the discovery of new organisms and the identification of differences in cells.  A two-kingdom system was </a:t>
            </a:r>
            <a:r>
              <a:rPr lang="en-US" b="1" dirty="0" smtClean="0"/>
              <a:t>no</a:t>
            </a:r>
            <a:r>
              <a:rPr lang="en-US" dirty="0" smtClean="0"/>
              <a:t> longer useful.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Today the system of classification includes six kingdoms.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 The Six Kingdoms: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Plants,  Animals, </a:t>
            </a:r>
            <a:r>
              <a:rPr lang="en-US" b="1" dirty="0" err="1" smtClean="0"/>
              <a:t>Protists</a:t>
            </a:r>
            <a:r>
              <a:rPr lang="en-US" b="1" dirty="0" smtClean="0"/>
              <a:t>, Fungi,  </a:t>
            </a:r>
            <a:r>
              <a:rPr lang="en-US" b="1" dirty="0" err="1" smtClean="0"/>
              <a:t>Archaebacteria</a:t>
            </a:r>
            <a:r>
              <a:rPr lang="en-US" b="1" dirty="0" smtClean="0"/>
              <a:t>, &amp; </a:t>
            </a:r>
            <a:r>
              <a:rPr lang="en-US" b="1" dirty="0" err="1" smtClean="0"/>
              <a:t>Eubacteria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How are organism placed into their kingdoms?</a:t>
            </a:r>
            <a:endParaRPr lang="en-US" dirty="0" smtClean="0"/>
          </a:p>
          <a:p>
            <a:r>
              <a:rPr lang="en-US" dirty="0" smtClean="0"/>
              <a:t>·       Cell type, complex or simple</a:t>
            </a:r>
          </a:p>
          <a:p>
            <a:r>
              <a:rPr lang="en-US" dirty="0" smtClean="0"/>
              <a:t>·       Their ability to make food</a:t>
            </a:r>
          </a:p>
          <a:p>
            <a:r>
              <a:rPr lang="en-US" dirty="0" smtClean="0"/>
              <a:t>·       The number of cells in their body</a:t>
            </a:r>
          </a:p>
          <a:p>
            <a:endParaRPr lang="en-US" dirty="0"/>
          </a:p>
        </p:txBody>
      </p:sp>
      <p:pic>
        <p:nvPicPr>
          <p:cNvPr id="33794" name="Picture 2" descr="Plants and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3657600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FG19_08"/>
          <p:cNvPicPr>
            <a:picLocks noChangeAspect="1" noChangeArrowheads="1"/>
          </p:cNvPicPr>
          <p:nvPr/>
        </p:nvPicPr>
        <p:blipFill>
          <a:blip r:embed="rId2"/>
          <a:srcRect b="9167"/>
          <a:stretch>
            <a:fillRect/>
          </a:stretch>
        </p:blipFill>
        <p:spPr bwMode="auto">
          <a:xfrm>
            <a:off x="8074025" y="3421063"/>
            <a:ext cx="3175" cy="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8" descr="FG19_08"/>
          <p:cNvPicPr>
            <a:picLocks noChangeAspect="1" noChangeArrowheads="1"/>
          </p:cNvPicPr>
          <p:nvPr/>
        </p:nvPicPr>
        <p:blipFill>
          <a:blip r:embed="rId2" cstate="print"/>
          <a:srcRect b="9167"/>
          <a:stretch>
            <a:fillRect/>
          </a:stretch>
        </p:blipFill>
        <p:spPr bwMode="auto">
          <a:xfrm>
            <a:off x="1752600" y="0"/>
            <a:ext cx="612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r>
              <a:rPr lang="en-US" sz="4400" dirty="0" err="1" smtClean="0"/>
              <a:t>Archaebacteria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00600" cy="49377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1983, scientists </a:t>
            </a:r>
            <a:r>
              <a:rPr lang="en-US" dirty="0" smtClean="0"/>
              <a:t>took samples </a:t>
            </a:r>
            <a:r>
              <a:rPr lang="en-US" dirty="0" smtClean="0"/>
              <a:t>from a spot deep in the Pacific Ocean where hot gases and molten rock boiled into the </a:t>
            </a:r>
            <a:r>
              <a:rPr lang="en-US" smtClean="0"/>
              <a:t>ocean </a:t>
            </a:r>
            <a:r>
              <a:rPr lang="en-US" smtClean="0"/>
              <a:t>from </a:t>
            </a:r>
            <a:r>
              <a:rPr lang="en-US" dirty="0" smtClean="0"/>
              <a:t>the Earth’s interior.  To their surprise they discovered unicellular</a:t>
            </a:r>
            <a:r>
              <a:rPr lang="en-US" b="1" dirty="0" smtClean="0"/>
              <a:t> </a:t>
            </a:r>
            <a:r>
              <a:rPr lang="en-US" dirty="0" smtClean="0"/>
              <a:t>(one cell)</a:t>
            </a:r>
            <a:r>
              <a:rPr lang="en-US" b="1" dirty="0" smtClean="0"/>
              <a:t> </a:t>
            </a:r>
            <a:r>
              <a:rPr lang="en-US" dirty="0" smtClean="0"/>
              <a:t>organisms in the samples. These organisms are today classified in the kingdom, </a:t>
            </a:r>
            <a:r>
              <a:rPr lang="en-US" b="1" dirty="0" err="1" smtClean="0"/>
              <a:t>Archaebacteria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b="1" dirty="0" smtClean="0"/>
              <a:t> </a:t>
            </a:r>
            <a:r>
              <a:rPr lang="en-US" b="1" dirty="0" err="1" smtClean="0"/>
              <a:t>Archaebacteria</a:t>
            </a:r>
            <a:r>
              <a:rPr lang="en-US" b="1" dirty="0" smtClean="0"/>
              <a:t> are found in extreme environments such as </a:t>
            </a:r>
            <a:r>
              <a:rPr lang="en-US" b="1" u="sng" dirty="0" smtClean="0">
                <a:hlinkClick r:id="rId2"/>
              </a:rPr>
              <a:t>hot boiling </a:t>
            </a:r>
            <a:r>
              <a:rPr lang="en-US" b="1" u="sng" dirty="0" err="1" smtClean="0">
                <a:hlinkClick r:id="rId2"/>
              </a:rPr>
              <a:t>water</a:t>
            </a:r>
            <a:r>
              <a:rPr lang="en-US" b="1" dirty="0" err="1" smtClean="0"/>
              <a:t>and</a:t>
            </a:r>
            <a:r>
              <a:rPr lang="en-US" b="1" dirty="0" smtClean="0"/>
              <a:t> thermal vents under conditions with no oxygen or highly acid environments.</a:t>
            </a:r>
          </a:p>
          <a:p>
            <a:endParaRPr lang="en-US" dirty="0" smtClean="0"/>
          </a:p>
          <a:p>
            <a:r>
              <a:rPr lang="en-US" b="1" i="1" dirty="0" smtClean="0"/>
              <a:t>Finding </a:t>
            </a:r>
            <a:r>
              <a:rPr lang="en-US" b="1" i="1" dirty="0" err="1" smtClean="0"/>
              <a:t>Archaebacteria</a:t>
            </a:r>
            <a:r>
              <a:rPr lang="en-US" b="1" dirty="0" smtClean="0"/>
              <a:t>:</a:t>
            </a:r>
            <a:r>
              <a:rPr lang="en-US" dirty="0" smtClean="0"/>
              <a:t> </a:t>
            </a:r>
            <a:r>
              <a:rPr lang="en-US" i="1" dirty="0" smtClean="0"/>
              <a:t>The hot springs of Yellowstone National Park, USA, were among the first places </a:t>
            </a:r>
            <a:r>
              <a:rPr lang="en-US" i="1" dirty="0" err="1" smtClean="0"/>
              <a:t>Archaebacteria</a:t>
            </a:r>
            <a:r>
              <a:rPr lang="en-US" i="1" dirty="0" smtClean="0"/>
              <a:t> were discovered. The biologists pictured above are immersing microscope slides in the boiling pool onto which some </a:t>
            </a:r>
            <a:r>
              <a:rPr lang="en-US" i="1" dirty="0" err="1" smtClean="0"/>
              <a:t>archaebacteria</a:t>
            </a:r>
            <a:r>
              <a:rPr lang="en-US" i="1" dirty="0" smtClean="0"/>
              <a:t> might be captured for study.</a:t>
            </a:r>
            <a:endParaRPr lang="en-US" dirty="0" smtClean="0"/>
          </a:p>
        </p:txBody>
      </p:sp>
      <p:pic>
        <p:nvPicPr>
          <p:cNvPr id="54275" name="Picture 3" descr="http://www.ric.edu/faculty/ptiskus/Six_Kingdoms/Index_files/image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95400"/>
            <a:ext cx="2838450" cy="1885950"/>
          </a:xfrm>
          <a:prstGeom prst="rect">
            <a:avLst/>
          </a:prstGeom>
          <a:noFill/>
        </p:spPr>
      </p:pic>
      <p:pic>
        <p:nvPicPr>
          <p:cNvPr id="54276" name="Picture 4" descr="http://www.ric.edu/faculty/ptiskus/Six_Kingdoms/Index_files/image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648200"/>
            <a:ext cx="158115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1225</TotalTime>
  <Words>480</Words>
  <Application>Microsoft Office PowerPoint</Application>
  <PresentationFormat>On-screen Show (4:3)</PresentationFormat>
  <Paragraphs>156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Classification of Living Things</vt:lpstr>
      <vt:lpstr>A Little History</vt:lpstr>
      <vt:lpstr>Why do we classify things?</vt:lpstr>
      <vt:lpstr>What is classification?</vt:lpstr>
      <vt:lpstr>Early classification</vt:lpstr>
      <vt:lpstr>Binomial Nomenclature</vt:lpstr>
      <vt:lpstr>Slide 7</vt:lpstr>
      <vt:lpstr>Slide 8</vt:lpstr>
      <vt:lpstr>  Archaebacteria</vt:lpstr>
      <vt:lpstr>Eubacteria</vt:lpstr>
      <vt:lpstr>  Protist</vt:lpstr>
      <vt:lpstr>Fungus</vt:lpstr>
      <vt:lpstr>Plant</vt:lpstr>
      <vt:lpstr>Animal</vt:lpstr>
      <vt:lpstr>The modern system of classification has 8 levels:</vt:lpstr>
      <vt:lpstr>Helpful way to remember the 8 levels</vt:lpstr>
      <vt:lpstr>Slide 17</vt:lpstr>
      <vt:lpstr>Using the Classification System</vt:lpstr>
      <vt:lpstr>Rules used to write scientific names</vt:lpstr>
      <vt:lpstr>Modern Taxonomy  </vt:lpstr>
      <vt:lpstr>Taxonomic Key</vt:lpstr>
    </vt:vector>
  </TitlesOfParts>
  <Company>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Living Things</dc:title>
  <dc:creator>Newport News</dc:creator>
  <cp:lastModifiedBy>HISD</cp:lastModifiedBy>
  <cp:revision>63</cp:revision>
  <dcterms:created xsi:type="dcterms:W3CDTF">2011-09-16T23:34:13Z</dcterms:created>
  <dcterms:modified xsi:type="dcterms:W3CDTF">2012-09-25T14:54:13Z</dcterms:modified>
</cp:coreProperties>
</file>