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sldIdLst>
    <p:sldId id="273" r:id="rId2"/>
    <p:sldId id="272" r:id="rId3"/>
    <p:sldId id="274" r:id="rId4"/>
    <p:sldId id="256" r:id="rId5"/>
    <p:sldId id="260" r:id="rId6"/>
    <p:sldId id="264" r:id="rId7"/>
    <p:sldId id="261" r:id="rId8"/>
    <p:sldId id="258" r:id="rId9"/>
    <p:sldId id="263" r:id="rId10"/>
    <p:sldId id="259" r:id="rId11"/>
    <p:sldId id="271" r:id="rId12"/>
    <p:sldId id="266"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33CC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DDE2FF05-9F6A-4B54-A1C1-51D312B24C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eaLnBrk="0" hangingPunct="0">
                <a:defRPr/>
              </a:pPr>
              <a:endParaRPr lang="en-US">
                <a:latin typeface="Arial" pitchFamily="34" charset="0"/>
              </a:endParaRPr>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a:latin typeface="Arial" pitchFamily="34" charset="0"/>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grpSp>
      <p:sp>
        <p:nvSpPr>
          <p:cNvPr id="3789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3789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448C9E6D-91C7-4AE8-8C30-589FD4E2F6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41E3CD-6BB2-476A-8D24-12E8613229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727C869-5244-452B-8024-4251C6E140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A38A42A-1078-4B69-B04C-488D5003E4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C67941-05C7-4F4F-8174-1201EC5267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75EFAAC-71C6-47D3-939E-B53E92F41F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45B5589-9C98-47CB-8C7D-8BB3E4660B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66069D3-5C09-4003-BA61-FD4677114D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4C4D7AB-2468-4E89-90C9-9A95C06D2C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2EA0278-AED2-4DBC-8EF5-22FA08D476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C03F625-07F7-401C-AC4A-E5283AE129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9CC516A-3831-4BD8-8100-E5C8A39F9E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36867"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a:latin typeface="Arial" pitchFamily="34" charset="0"/>
              </a:endParaRPr>
            </a:p>
          </p:txBody>
        </p:sp>
        <p:sp>
          <p:nvSpPr>
            <p:cNvPr id="36868"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eaLnBrk="0" hangingPunct="0">
                <a:defRPr/>
              </a:pPr>
              <a:endParaRPr lang="en-US">
                <a:latin typeface="Arial" pitchFamily="34" charset="0"/>
              </a:endParaRPr>
            </a:p>
          </p:txBody>
        </p:sp>
        <p:sp>
          <p:nvSpPr>
            <p:cNvPr id="36869"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eaLnBrk="0" hangingPunct="0">
                <a:defRPr/>
              </a:pPr>
              <a:endParaRPr lang="en-US">
                <a:latin typeface="Arial" pitchFamily="34" charset="0"/>
              </a:endParaRPr>
            </a:p>
          </p:txBody>
        </p:sp>
        <p:sp>
          <p:nvSpPr>
            <p:cNvPr id="3687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3687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3687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3687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3687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pitchFamily="34" charset="0"/>
              </a:endParaRPr>
            </a:p>
          </p:txBody>
        </p:sp>
      </p:grpSp>
      <p:sp>
        <p:nvSpPr>
          <p:cNvPr id="3687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3687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3687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latin typeface="Arial" pitchFamily="34" charset="0"/>
              </a:defRPr>
            </a:lvl1pPr>
          </a:lstStyle>
          <a:p>
            <a:pPr>
              <a:defRPr/>
            </a:pPr>
            <a:fld id="{E0440EAC-581D-4EE1-A221-2D6EDAF3B3EF}" type="slidenum">
              <a:rPr lang="en-US"/>
              <a:pPr>
                <a:defRPr/>
              </a:pPr>
              <a:t>‹#›</a:t>
            </a:fld>
            <a:endParaRPr lang="en-US"/>
          </a:p>
        </p:txBody>
      </p:sp>
      <p:sp>
        <p:nvSpPr>
          <p:cNvPr id="3687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7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63" r:id="rId8"/>
    <p:sldLayoutId id="2147483662" r:id="rId9"/>
    <p:sldLayoutId id="2147483661" r:id="rId10"/>
    <p:sldLayoutId id="2147483660" r:id="rId11"/>
    <p:sldLayoutId id="2147483659"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Share your response with your table partner….</a:t>
            </a:r>
            <a:endParaRPr lang="en-US" dirty="0"/>
          </a:p>
        </p:txBody>
      </p:sp>
      <p:sp>
        <p:nvSpPr>
          <p:cNvPr id="3" name="Content Placeholder 2"/>
          <p:cNvSpPr>
            <a:spLocks noGrp="1"/>
          </p:cNvSpPr>
          <p:nvPr>
            <p:ph idx="1"/>
          </p:nvPr>
        </p:nvSpPr>
        <p:spPr/>
        <p:txBody>
          <a:bodyPr/>
          <a:lstStyle/>
          <a:p>
            <a:pPr eaLnBrk="1" hangingPunct="1">
              <a:defRPr/>
            </a:pPr>
            <a:r>
              <a:rPr lang="en-US" dirty="0" smtClean="0"/>
              <a:t>After you have shared complete the prompt….</a:t>
            </a:r>
          </a:p>
          <a:p>
            <a:pPr eaLnBrk="1" hangingPunct="1">
              <a:defRPr/>
            </a:pPr>
            <a:r>
              <a:rPr lang="en-US" dirty="0" smtClean="0"/>
              <a:t>I believe a true Texan is ____________, while my partner believes a true Texan is ______________.  We agree or disagree because _____________________.</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w="28575">
            <a:solidFill>
              <a:schemeClr val="tx1"/>
            </a:solidFill>
          </a:ln>
        </p:spPr>
        <p:txBody>
          <a:bodyPr/>
          <a:lstStyle/>
          <a:p>
            <a:pPr eaLnBrk="1" hangingPunct="1">
              <a:defRPr/>
            </a:pPr>
            <a:r>
              <a:rPr lang="en-US" sz="4000" b="0" dirty="0">
                <a:latin typeface="Bell MT" pitchFamily="18" charset="0"/>
              </a:rPr>
              <a:t>Rubric – this is what I am looking for!  </a:t>
            </a:r>
            <a:endParaRPr lang="en-US" sz="4000" dirty="0">
              <a:latin typeface="Bell MT" pitchFamily="18" charset="0"/>
            </a:endParaRPr>
          </a:p>
        </p:txBody>
      </p:sp>
      <p:sp>
        <p:nvSpPr>
          <p:cNvPr id="5123" name="Rectangle 3"/>
          <p:cNvSpPr>
            <a:spLocks noGrp="1" noRot="1" noChangeArrowheads="1"/>
          </p:cNvSpPr>
          <p:nvPr>
            <p:ph type="body" idx="1"/>
          </p:nvPr>
        </p:nvSpPr>
        <p:spPr/>
        <p:txBody>
          <a:bodyPr/>
          <a:lstStyle/>
          <a:p>
            <a:pPr eaLnBrk="1" hangingPunct="1">
              <a:lnSpc>
                <a:spcPct val="90000"/>
              </a:lnSpc>
              <a:defRPr/>
            </a:pPr>
            <a:r>
              <a:rPr lang="en-US" sz="2400" dirty="0">
                <a:latin typeface="Bell MT" pitchFamily="18" charset="0"/>
              </a:rPr>
              <a:t>thoroughly address all aspects of the task by accurately interpreting the documents plus incorporate outside information related to the documents. </a:t>
            </a:r>
          </a:p>
          <a:p>
            <a:pPr eaLnBrk="1" hangingPunct="1">
              <a:lnSpc>
                <a:spcPct val="90000"/>
              </a:lnSpc>
              <a:defRPr/>
            </a:pPr>
            <a:r>
              <a:rPr lang="en-US" sz="2400" dirty="0">
                <a:latin typeface="Bell MT" pitchFamily="18" charset="0"/>
              </a:rPr>
              <a:t>discuss all aspects of the task and support with accurate facts, examples and details. </a:t>
            </a:r>
          </a:p>
          <a:p>
            <a:pPr eaLnBrk="1" hangingPunct="1">
              <a:lnSpc>
                <a:spcPct val="90000"/>
              </a:lnSpc>
              <a:defRPr/>
            </a:pPr>
            <a:r>
              <a:rPr lang="en-US" sz="2400" dirty="0">
                <a:latin typeface="Bell MT" pitchFamily="18" charset="0"/>
              </a:rPr>
              <a:t>weigh the importance, reliability and validity of the evidence. </a:t>
            </a:r>
          </a:p>
          <a:p>
            <a:pPr eaLnBrk="1" hangingPunct="1">
              <a:lnSpc>
                <a:spcPct val="90000"/>
              </a:lnSpc>
              <a:defRPr/>
            </a:pPr>
            <a:r>
              <a:rPr lang="en-US" sz="2400" dirty="0">
                <a:latin typeface="Bell MT" pitchFamily="18" charset="0"/>
              </a:rPr>
              <a:t>analyze conflicting perspectives presented in the documents. Weave the documents into the body of the essay. </a:t>
            </a:r>
          </a:p>
          <a:p>
            <a:pPr eaLnBrk="1" hangingPunct="1">
              <a:lnSpc>
                <a:spcPct val="90000"/>
              </a:lnSpc>
              <a:defRPr/>
            </a:pPr>
            <a:r>
              <a:rPr lang="en-US" sz="2400" dirty="0">
                <a:latin typeface="Bell MT" pitchFamily="18" charset="0"/>
              </a:rPr>
              <a:t>include a strong introduction and conclusion. </a:t>
            </a:r>
          </a:p>
        </p:txBody>
      </p:sp>
      <p:sp>
        <p:nvSpPr>
          <p:cNvPr id="24579" name="Text Box 4"/>
          <p:cNvSpPr txBox="1">
            <a:spLocks noChangeArrowheads="1"/>
          </p:cNvSpPr>
          <p:nvPr/>
        </p:nvSpPr>
        <p:spPr bwMode="auto">
          <a:xfrm>
            <a:off x="533400" y="6019800"/>
            <a:ext cx="7848600" cy="457200"/>
          </a:xfrm>
          <a:prstGeom prst="rect">
            <a:avLst/>
          </a:prstGeom>
          <a:noFill/>
          <a:ln w="9525">
            <a:noFill/>
            <a:miter lim="800000"/>
            <a:headEnd/>
            <a:tailEnd/>
          </a:ln>
        </p:spPr>
        <p:txBody>
          <a:bodyPr>
            <a:spAutoFit/>
          </a:bodyPr>
          <a:lstStyle/>
          <a:p>
            <a:pPr algn="ctr" eaLnBrk="0" hangingPunct="0">
              <a:spcBef>
                <a:spcPct val="50000"/>
              </a:spcBef>
            </a:pPr>
            <a:r>
              <a:rPr lang="en-US" sz="2400" b="1">
                <a:latin typeface="Bell MT" pitchFamily="18" charset="0"/>
              </a:rPr>
              <a:t>THIS WOULD BE AN A+ ESSAY! </a:t>
            </a:r>
          </a:p>
        </p:txBody>
      </p:sp>
      <p:pic>
        <p:nvPicPr>
          <p:cNvPr id="24580" name="Picture 5" descr="dglxasset[1]"/>
          <p:cNvPicPr>
            <a:picLocks noChangeAspect="1" noChangeArrowheads="1"/>
          </p:cNvPicPr>
          <p:nvPr/>
        </p:nvPicPr>
        <p:blipFill>
          <a:blip r:embed="rId2"/>
          <a:srcRect/>
          <a:stretch>
            <a:fillRect/>
          </a:stretch>
        </p:blipFill>
        <p:spPr bwMode="auto">
          <a:xfrm>
            <a:off x="7391400" y="5181600"/>
            <a:ext cx="137477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p:txBody>
          <a:bodyPr/>
          <a:lstStyle/>
          <a:p>
            <a:pPr eaLnBrk="1" hangingPunct="1">
              <a:defRPr/>
            </a:pPr>
            <a:r>
              <a:rPr lang="en-US" sz="4800" dirty="0">
                <a:latin typeface="Bell MT" pitchFamily="18" charset="0"/>
              </a:rPr>
              <a:t>The Steps: Follow these and you will produce a great essay!</a:t>
            </a:r>
          </a:p>
        </p:txBody>
      </p:sp>
      <p:sp>
        <p:nvSpPr>
          <p:cNvPr id="25605" name="Rectangle 5"/>
          <p:cNvSpPr>
            <a:spLocks noGrp="1" noChangeArrowheads="1"/>
          </p:cNvSpPr>
          <p:nvPr>
            <p:ph type="subTitle" idx="1"/>
          </p:nvPr>
        </p:nvSpPr>
        <p:spPr/>
        <p:txBody>
          <a:bodyPr/>
          <a:lstStyle/>
          <a:p>
            <a:pPr eaLnBrk="1" hangingPunct="1">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algn="ctr" eaLnBrk="1" hangingPunct="1">
              <a:defRPr/>
            </a:pPr>
            <a:r>
              <a:rPr lang="en-US" sz="4000" b="0" u="sng" dirty="0">
                <a:latin typeface="Bell MT" pitchFamily="18" charset="0"/>
              </a:rPr>
              <a:t>Step 1</a:t>
            </a:r>
            <a:r>
              <a:rPr lang="en-US" sz="4000" b="0" dirty="0">
                <a:latin typeface="Bell MT" pitchFamily="18" charset="0"/>
              </a:rPr>
              <a:t>: Read, Activate prior knowledge</a:t>
            </a:r>
            <a:endParaRPr lang="en-US" sz="4000" b="0" u="sng" dirty="0">
              <a:latin typeface="Bell MT" pitchFamily="18" charset="0"/>
            </a:endParaRPr>
          </a:p>
        </p:txBody>
      </p:sp>
      <p:sp>
        <p:nvSpPr>
          <p:cNvPr id="20483" name="Rectangle 3"/>
          <p:cNvSpPr>
            <a:spLocks noGrp="1" noRot="1" noChangeArrowheads="1"/>
          </p:cNvSpPr>
          <p:nvPr>
            <p:ph type="body" idx="1"/>
          </p:nvPr>
        </p:nvSpPr>
        <p:spPr>
          <a:xfrm>
            <a:off x="457200" y="1524000"/>
            <a:ext cx="8388350" cy="4572000"/>
          </a:xfrm>
        </p:spPr>
        <p:txBody>
          <a:bodyPr/>
          <a:lstStyle/>
          <a:p>
            <a:pPr eaLnBrk="1" hangingPunct="1">
              <a:defRPr/>
            </a:pPr>
            <a:r>
              <a:rPr lang="en-US" sz="2400" b="1" u="sng" dirty="0">
                <a:latin typeface="Bell MT" pitchFamily="18" charset="0"/>
              </a:rPr>
              <a:t>DBQs Essay Question</a:t>
            </a:r>
            <a:endParaRPr lang="en-US" sz="2400" b="1" dirty="0">
              <a:latin typeface="Bell MT" pitchFamily="18" charset="0"/>
            </a:endParaRPr>
          </a:p>
          <a:p>
            <a:pPr eaLnBrk="1" hangingPunct="1">
              <a:buFont typeface="Wingdings" pitchFamily="2" charset="2"/>
              <a:buNone/>
              <a:defRPr/>
            </a:pPr>
            <a:r>
              <a:rPr lang="en-US" sz="2400" b="1" dirty="0">
                <a:latin typeface="Bell MT" pitchFamily="18" charset="0"/>
              </a:rPr>
              <a:t>		</a:t>
            </a:r>
            <a:r>
              <a:rPr lang="en-US" sz="2400" b="1" dirty="0" smtClean="0">
                <a:latin typeface="Bell MT" pitchFamily="18" charset="0"/>
              </a:rPr>
              <a:t>Was it necessary for the Arizona Legislature to impose a new immigration law on their states’ citizens? </a:t>
            </a:r>
            <a:endParaRPr lang="en-US" sz="2400" dirty="0">
              <a:latin typeface="Bell MT" pitchFamily="18" charset="0"/>
            </a:endParaRPr>
          </a:p>
          <a:p>
            <a:pPr eaLnBrk="1" hangingPunct="1">
              <a:buFont typeface="Wingdings" pitchFamily="2" charset="2"/>
              <a:buNone/>
              <a:defRPr/>
            </a:pPr>
            <a:endParaRPr lang="en-US" sz="2400" dirty="0">
              <a:latin typeface="Bell MT" pitchFamily="18" charset="0"/>
            </a:endParaRPr>
          </a:p>
          <a:p>
            <a:pPr eaLnBrk="1" hangingPunct="1">
              <a:defRPr/>
            </a:pPr>
            <a:r>
              <a:rPr lang="en-US" sz="2400" b="1" u="sng" dirty="0">
                <a:latin typeface="Bell MT" pitchFamily="18" charset="0"/>
              </a:rPr>
              <a:t>Historical Context </a:t>
            </a:r>
            <a:endParaRPr lang="en-US" sz="2400" b="1" dirty="0">
              <a:latin typeface="Bell MT" pitchFamily="18" charset="0"/>
            </a:endParaRPr>
          </a:p>
          <a:p>
            <a:pPr eaLnBrk="1" hangingPunct="1">
              <a:buFont typeface="Wingdings" pitchFamily="2" charset="2"/>
              <a:buNone/>
              <a:defRPr/>
            </a:pPr>
            <a:r>
              <a:rPr lang="en-US" sz="2400" b="1" dirty="0">
                <a:latin typeface="Bell MT" pitchFamily="18" charset="0"/>
              </a:rPr>
              <a:t>		On April 23rd, 2010 Arizona Governor Jan </a:t>
            </a:r>
            <a:r>
              <a:rPr lang="en-US" sz="2400" b="1" dirty="0" smtClean="0">
                <a:latin typeface="Bell MT" pitchFamily="18" charset="0"/>
              </a:rPr>
              <a:t>Brewer signed </a:t>
            </a:r>
            <a:r>
              <a:rPr lang="en-US" sz="2400" b="1" dirty="0">
                <a:latin typeface="Bell MT" pitchFamily="18" charset="0"/>
              </a:rPr>
              <a:t>a new bill on illegal immigration into law, aiming to identify, prosecute, and deport illegal immigrants in Arizona.  The law was immediately very controversial and led to riots, boycotts, and citizens leaving the state.</a:t>
            </a:r>
            <a:r>
              <a:rPr lang="en-US" sz="2400" dirty="0">
                <a:latin typeface="Bell MT"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z="4000" b="0" u="sng" dirty="0">
                <a:latin typeface="Bell MT" pitchFamily="18" charset="0"/>
              </a:rPr>
              <a:t>Step 2</a:t>
            </a:r>
            <a:r>
              <a:rPr lang="en-US" sz="4000" b="0" dirty="0">
                <a:latin typeface="Bell MT" pitchFamily="18" charset="0"/>
              </a:rPr>
              <a:t>: Analyze (SOAPS or OPTICS), Answer Questions </a:t>
            </a:r>
          </a:p>
        </p:txBody>
      </p:sp>
      <p:sp>
        <p:nvSpPr>
          <p:cNvPr id="21509" name="Rectangle 5"/>
          <p:cNvSpPr>
            <a:spLocks noGrp="1" noRot="1" noChangeArrowheads="1"/>
          </p:cNvSpPr>
          <p:nvPr>
            <p:ph type="body" idx="1"/>
          </p:nvPr>
        </p:nvSpPr>
        <p:spPr/>
        <p:txBody>
          <a:bodyPr/>
          <a:lstStyle/>
          <a:p>
            <a:pPr marL="533400" indent="-533400" eaLnBrk="1" hangingPunct="1">
              <a:lnSpc>
                <a:spcPct val="90000"/>
              </a:lnSpc>
              <a:buFont typeface="Wingdings" pitchFamily="2" charset="2"/>
              <a:buNone/>
              <a:defRPr/>
            </a:pPr>
            <a:r>
              <a:rPr lang="en-US" sz="2000" b="1" u="sng" dirty="0" smtClean="0">
                <a:latin typeface="Bell MT" pitchFamily="18" charset="0"/>
              </a:rPr>
              <a:t>Example -Document </a:t>
            </a:r>
            <a:r>
              <a:rPr lang="en-US" sz="2000" b="1" u="sng" dirty="0">
                <a:latin typeface="Bell MT" pitchFamily="18" charset="0"/>
              </a:rPr>
              <a:t>#1</a:t>
            </a:r>
            <a:endParaRPr lang="en-US" sz="2000" b="1" dirty="0">
              <a:latin typeface="Bell MT" pitchFamily="18" charset="0"/>
            </a:endParaRPr>
          </a:p>
          <a:p>
            <a:pPr eaLnBrk="1" hangingPunct="1">
              <a:defRPr/>
            </a:pPr>
            <a:r>
              <a:rPr lang="en-US" sz="2000" b="1" dirty="0" smtClean="0">
                <a:latin typeface="Bell MT" pitchFamily="18" charset="0"/>
              </a:rPr>
              <a:t>“The majority of the illegal trespassers that are coming into the state of Arizona are under the direction and control of organized drug cartels and they are bringing drugs in….”</a:t>
            </a:r>
            <a:r>
              <a:rPr lang="en-US" sz="2000" dirty="0" smtClean="0">
                <a:latin typeface="Bell MT" pitchFamily="18" charset="0"/>
              </a:rPr>
              <a:t/>
            </a:r>
            <a:br>
              <a:rPr lang="en-US" sz="2000" dirty="0" smtClean="0">
                <a:latin typeface="Bell MT" pitchFamily="18" charset="0"/>
              </a:rPr>
            </a:br>
            <a:r>
              <a:rPr lang="en-US" sz="2000" dirty="0" smtClean="0">
                <a:latin typeface="Bell MT" pitchFamily="18" charset="0"/>
              </a:rPr>
              <a:t>					</a:t>
            </a:r>
            <a:r>
              <a:rPr lang="en-US" sz="2000" b="1" dirty="0" smtClean="0">
                <a:latin typeface="Bell MT" pitchFamily="18" charset="0"/>
              </a:rPr>
              <a:t>				-Governor Jan Brewer, June 27</a:t>
            </a:r>
            <a:r>
              <a:rPr lang="en-US" sz="2000" b="1" baseline="30000" dirty="0" smtClean="0">
                <a:latin typeface="Bell MT" pitchFamily="18" charset="0"/>
              </a:rPr>
              <a:t>th</a:t>
            </a:r>
            <a:r>
              <a:rPr lang="en-US" sz="2000" b="1" dirty="0" smtClean="0">
                <a:latin typeface="Bell MT" pitchFamily="18" charset="0"/>
              </a:rPr>
              <a:t>, 2010</a:t>
            </a:r>
            <a:endParaRPr lang="en-US" sz="2000" dirty="0" smtClean="0">
              <a:latin typeface="Bell MT" pitchFamily="18" charset="0"/>
            </a:endParaRPr>
          </a:p>
          <a:p>
            <a:pPr marL="533400" indent="-533400" eaLnBrk="1" hangingPunct="1">
              <a:lnSpc>
                <a:spcPct val="90000"/>
              </a:lnSpc>
              <a:buFont typeface="Wingdings" pitchFamily="2" charset="2"/>
              <a:buNone/>
              <a:defRPr/>
            </a:pPr>
            <a:endParaRPr lang="en-US" sz="2000" b="1" dirty="0">
              <a:latin typeface="Bell MT" pitchFamily="18" charset="0"/>
            </a:endParaRPr>
          </a:p>
          <a:p>
            <a:pPr marL="533400" indent="-533400" eaLnBrk="1" hangingPunct="1">
              <a:lnSpc>
                <a:spcPct val="90000"/>
              </a:lnSpc>
              <a:buFont typeface="Wingdings" pitchFamily="2" charset="2"/>
              <a:buAutoNum type="arabicParenR"/>
              <a:defRPr/>
            </a:pPr>
            <a:r>
              <a:rPr lang="en-US" sz="2800" b="1" dirty="0">
                <a:latin typeface="Bell MT" pitchFamily="18" charset="0"/>
              </a:rPr>
              <a:t>Why does Arizona feel illegal immigration is a problem in their state?</a:t>
            </a:r>
          </a:p>
          <a:p>
            <a:pPr marL="533400" indent="-533400" eaLnBrk="1" hangingPunct="1">
              <a:lnSpc>
                <a:spcPct val="90000"/>
              </a:lnSpc>
              <a:buFont typeface="Wingdings" pitchFamily="2" charset="2"/>
              <a:buAutoNum type="arabicParenR"/>
              <a:defRPr/>
            </a:pPr>
            <a:r>
              <a:rPr lang="en-US" sz="2800" b="1" dirty="0">
                <a:latin typeface="Bell MT" pitchFamily="18" charset="0"/>
              </a:rPr>
              <a:t>Who is the Governor blaming for Arizona’s problem?</a:t>
            </a:r>
            <a:endParaRPr lang="en-US" sz="2000" b="1" dirty="0">
              <a:latin typeface="Bell MT" pitchFamily="18" charset="0"/>
            </a:endParaRPr>
          </a:p>
          <a:p>
            <a:pPr marL="533400" indent="-533400" eaLnBrk="1" hangingPunct="1">
              <a:lnSpc>
                <a:spcPct val="90000"/>
              </a:lnSpc>
              <a:buFont typeface="Wingdings" pitchFamily="2" charset="2"/>
              <a:buNone/>
              <a:defRPr/>
            </a:pP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z="3200" b="0" u="sng" dirty="0">
                <a:latin typeface="Bell MT" pitchFamily="18" charset="0"/>
              </a:rPr>
              <a:t>Step 3</a:t>
            </a:r>
            <a:r>
              <a:rPr lang="en-US" sz="3200" b="0" dirty="0">
                <a:latin typeface="Bell MT" pitchFamily="18" charset="0"/>
              </a:rPr>
              <a:t>: Reread the Question, Brainstorm, Form your opinion</a:t>
            </a:r>
            <a:endParaRPr lang="en-US" sz="3200" dirty="0">
              <a:latin typeface="Bell MT" pitchFamily="18" charset="0"/>
            </a:endParaRPr>
          </a:p>
        </p:txBody>
      </p:sp>
      <p:sp>
        <p:nvSpPr>
          <p:cNvPr id="22534" name="Rectangle 6"/>
          <p:cNvSpPr>
            <a:spLocks noGrp="1" noRot="1" noChangeArrowheads="1"/>
          </p:cNvSpPr>
          <p:nvPr>
            <p:ph type="body" idx="1"/>
          </p:nvPr>
        </p:nvSpPr>
        <p:spPr>
          <a:xfrm>
            <a:off x="609600" y="1752600"/>
            <a:ext cx="8007350" cy="4191000"/>
          </a:xfrm>
        </p:spPr>
        <p:txBody>
          <a:bodyPr/>
          <a:lstStyle/>
          <a:p>
            <a:pPr eaLnBrk="1" hangingPunct="1">
              <a:buFont typeface="Wingdings" pitchFamily="2" charset="2"/>
              <a:buNone/>
              <a:defRPr/>
            </a:pPr>
            <a:r>
              <a:rPr lang="en-US" b="1" dirty="0" smtClean="0">
                <a:latin typeface="Bell MT" pitchFamily="18" charset="0"/>
              </a:rPr>
              <a:t>Was it necessary for the Arizona Legislature to impose a new immigration law on their states’ citizens?</a:t>
            </a:r>
            <a:endParaRPr lang="en-US" dirty="0"/>
          </a:p>
          <a:p>
            <a:pPr eaLnBrk="1" hangingPunct="1">
              <a:buFont typeface="Wingdings" pitchFamily="2" charset="2"/>
              <a:buNone/>
              <a:defRPr/>
            </a:pPr>
            <a:endParaRPr lang="en-US" dirty="0"/>
          </a:p>
          <a:p>
            <a:pPr eaLnBrk="1" hangingPunct="1">
              <a:buFont typeface="Wingdings" pitchFamily="2" charset="2"/>
              <a:buNone/>
              <a:defRPr/>
            </a:pPr>
            <a:r>
              <a:rPr lang="en-US" dirty="0">
                <a:latin typeface="Bell MT" pitchFamily="18" charset="0"/>
              </a:rPr>
              <a:t>How would you pre-write for this?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b="0" u="sng" dirty="0">
                <a:latin typeface="Bell MT" pitchFamily="18" charset="0"/>
              </a:rPr>
              <a:t>Step 4</a:t>
            </a:r>
            <a:r>
              <a:rPr lang="en-US" b="0" dirty="0">
                <a:latin typeface="Bell MT" pitchFamily="18" charset="0"/>
              </a:rPr>
              <a:t>: Write your Topic\Thesis Sentence</a:t>
            </a:r>
            <a:endParaRPr lang="en-US" b="0" u="sng" dirty="0">
              <a:latin typeface="Bell MT" pitchFamily="18" charset="0"/>
            </a:endParaRPr>
          </a:p>
        </p:txBody>
      </p:sp>
      <p:sp>
        <p:nvSpPr>
          <p:cNvPr id="23557" name="Rectangle 5"/>
          <p:cNvSpPr>
            <a:spLocks noGrp="1" noRot="1" noChangeArrowheads="1"/>
          </p:cNvSpPr>
          <p:nvPr>
            <p:ph type="body" idx="1"/>
          </p:nvPr>
        </p:nvSpPr>
        <p:spPr/>
        <p:txBody>
          <a:bodyPr/>
          <a:lstStyle/>
          <a:p>
            <a:pPr eaLnBrk="1" hangingPunct="1">
              <a:defRPr/>
            </a:pPr>
            <a:r>
              <a:rPr lang="en-US" dirty="0">
                <a:latin typeface="Bell MT" pitchFamily="18" charset="0"/>
              </a:rPr>
              <a:t>Based on the question</a:t>
            </a:r>
          </a:p>
          <a:p>
            <a:pPr eaLnBrk="1" hangingPunct="1">
              <a:defRPr/>
            </a:pPr>
            <a:r>
              <a:rPr lang="en-US" dirty="0">
                <a:latin typeface="Bell MT" pitchFamily="18" charset="0"/>
              </a:rPr>
              <a:t>What is your answer????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b="0" u="sng" dirty="0">
                <a:latin typeface="Bell MT" pitchFamily="18" charset="0"/>
              </a:rPr>
              <a:t>Step 5</a:t>
            </a:r>
            <a:r>
              <a:rPr lang="en-US" b="0" dirty="0">
                <a:latin typeface="Bell MT" pitchFamily="18" charset="0"/>
              </a:rPr>
              <a:t>: Write your Essay</a:t>
            </a:r>
            <a:endParaRPr lang="en-US" b="0" u="sng" dirty="0">
              <a:latin typeface="Bell MT" pitchFamily="18" charset="0"/>
            </a:endParaRPr>
          </a:p>
        </p:txBody>
      </p:sp>
      <p:sp>
        <p:nvSpPr>
          <p:cNvPr id="24579" name="Rectangle 3"/>
          <p:cNvSpPr>
            <a:spLocks noGrp="1" noRot="1" noChangeArrowheads="1"/>
          </p:cNvSpPr>
          <p:nvPr>
            <p:ph type="body" idx="1"/>
          </p:nvPr>
        </p:nvSpPr>
        <p:spPr/>
        <p:txBody>
          <a:bodyPr/>
          <a:lstStyle/>
          <a:p>
            <a:pPr eaLnBrk="1" hangingPunct="1">
              <a:defRPr/>
            </a:pPr>
            <a:r>
              <a:rPr lang="en-US" sz="2800" b="1" u="sng" dirty="0" smtClean="0">
                <a:latin typeface="Bell MT" pitchFamily="18" charset="0"/>
              </a:rPr>
              <a:t>Introduction</a:t>
            </a:r>
            <a:r>
              <a:rPr lang="en-US" sz="2800" dirty="0" smtClean="0">
                <a:latin typeface="Bell MT" pitchFamily="18" charset="0"/>
              </a:rPr>
              <a:t> – Discuss the Question\Thesis and include your Topic Sentence (3-5 sentences)</a:t>
            </a:r>
          </a:p>
          <a:p>
            <a:pPr eaLnBrk="1" hangingPunct="1">
              <a:defRPr/>
            </a:pPr>
            <a:r>
              <a:rPr lang="en-US" sz="2800" b="1" u="sng" dirty="0" smtClean="0">
                <a:latin typeface="Bell MT" pitchFamily="18" charset="0"/>
              </a:rPr>
              <a:t>2 Body paragraphs</a:t>
            </a:r>
            <a:r>
              <a:rPr lang="en-US" sz="2800" dirty="0" smtClean="0">
                <a:latin typeface="Bell MT" pitchFamily="18" charset="0"/>
              </a:rPr>
              <a:t>- Discuss </a:t>
            </a:r>
            <a:r>
              <a:rPr lang="en-US" sz="2800" b="1" u="sng" dirty="0" smtClean="0">
                <a:latin typeface="Bell MT" pitchFamily="18" charset="0"/>
              </a:rPr>
              <a:t>each document</a:t>
            </a:r>
            <a:r>
              <a:rPr lang="en-US" sz="2800" dirty="0" smtClean="0">
                <a:latin typeface="Bell MT" pitchFamily="18" charset="0"/>
              </a:rPr>
              <a:t> as evidence for your Answer and Opinion (5-8 sentences each).  Use evidence to defend your opinion and to counter the opposing view point.   </a:t>
            </a:r>
          </a:p>
          <a:p>
            <a:pPr eaLnBrk="1" hangingPunct="1">
              <a:defRPr/>
            </a:pPr>
            <a:r>
              <a:rPr lang="en-US" sz="2800" b="1" u="sng" dirty="0" smtClean="0">
                <a:latin typeface="Bell MT" pitchFamily="18" charset="0"/>
              </a:rPr>
              <a:t>Conclusion</a:t>
            </a:r>
            <a:r>
              <a:rPr lang="en-US" sz="2800" dirty="0" smtClean="0">
                <a:latin typeface="Bell MT" pitchFamily="18" charset="0"/>
              </a:rPr>
              <a:t> – Wrap up with your Main Idea again and any final points (3-5 sentences)</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What are some things you should consider when looking at a primary source?</a:t>
            </a:r>
            <a:endParaRPr lang="en-US" sz="3200" dirty="0"/>
          </a:p>
        </p:txBody>
      </p:sp>
      <p:sp>
        <p:nvSpPr>
          <p:cNvPr id="3" name="Content Placeholder 2"/>
          <p:cNvSpPr>
            <a:spLocks noGrp="1"/>
          </p:cNvSpPr>
          <p:nvPr>
            <p:ph idx="1"/>
          </p:nvPr>
        </p:nvSpPr>
        <p:spPr/>
        <p:txBody>
          <a:bodyPr/>
          <a:lstStyle/>
          <a:p>
            <a:pPr eaLnBrk="1" hangingPunct="1">
              <a:defRPr/>
            </a:pPr>
            <a:r>
              <a:rPr lang="en-US" dirty="0" smtClean="0"/>
              <a:t>Is it valid?</a:t>
            </a:r>
          </a:p>
          <a:p>
            <a:pPr eaLnBrk="1" hangingPunct="1">
              <a:defRPr/>
            </a:pPr>
            <a:r>
              <a:rPr lang="en-US" dirty="0" smtClean="0"/>
              <a:t>Why or why not?</a:t>
            </a:r>
          </a:p>
          <a:p>
            <a:pPr eaLnBrk="1" hangingPunct="1">
              <a:defRPr/>
            </a:pPr>
            <a:r>
              <a:rPr lang="en-US" dirty="0" smtClean="0"/>
              <a:t>Bias? </a:t>
            </a:r>
          </a:p>
          <a:p>
            <a:pPr eaLnBrk="1" hangingPunct="1">
              <a:defRPr/>
            </a:pPr>
            <a:r>
              <a:rPr lang="en-US" dirty="0" smtClean="0"/>
              <a:t>Too much bias?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Vocabulary</a:t>
            </a:r>
            <a:endParaRPr lang="en-US" dirty="0"/>
          </a:p>
        </p:txBody>
      </p:sp>
      <p:sp>
        <p:nvSpPr>
          <p:cNvPr id="3" name="Content Placeholder 2"/>
          <p:cNvSpPr>
            <a:spLocks noGrp="1"/>
          </p:cNvSpPr>
          <p:nvPr>
            <p:ph idx="1"/>
          </p:nvPr>
        </p:nvSpPr>
        <p:spPr/>
        <p:txBody>
          <a:bodyPr/>
          <a:lstStyle/>
          <a:p>
            <a:pPr eaLnBrk="1" hangingPunct="1">
              <a:defRPr/>
            </a:pPr>
            <a:r>
              <a:rPr lang="en-US" dirty="0" smtClean="0"/>
              <a:t>Bias – An inclination or temperament or outlook; a personal and sometimes unreasoned judgment </a:t>
            </a:r>
          </a:p>
          <a:p>
            <a:pPr eaLnBrk="1" hangingPunct="1">
              <a:defRPr/>
            </a:pPr>
            <a:endParaRPr lang="en-US" dirty="0" smtClean="0"/>
          </a:p>
          <a:p>
            <a:pPr eaLnBrk="1" hangingPunct="1">
              <a:defRPr/>
            </a:pPr>
            <a:r>
              <a:rPr lang="en-US" dirty="0" smtClean="0"/>
              <a:t>Validity – well-grounded or justifiable; being at once relevant and meaningful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514600"/>
            <a:ext cx="7772400" cy="1981200"/>
          </a:xfrm>
          <a:ln w="28575">
            <a:solidFill>
              <a:schemeClr val="tx1"/>
            </a:solidFill>
          </a:ln>
        </p:spPr>
        <p:txBody>
          <a:bodyPr/>
          <a:lstStyle/>
          <a:p>
            <a:pPr algn="ctr" eaLnBrk="1" hangingPunct="1">
              <a:defRPr/>
            </a:pPr>
            <a:r>
              <a:rPr lang="en-US" b="0" dirty="0">
                <a:latin typeface="Bell MT" pitchFamily="18" charset="0"/>
              </a:rPr>
              <a:t>D</a:t>
            </a:r>
            <a:r>
              <a:rPr lang="en-US" dirty="0">
                <a:latin typeface="Bell MT" pitchFamily="18" charset="0"/>
              </a:rPr>
              <a:t>ocument </a:t>
            </a:r>
            <a:r>
              <a:rPr lang="en-US" b="0" dirty="0">
                <a:latin typeface="Bell MT" pitchFamily="18" charset="0"/>
              </a:rPr>
              <a:t>B</a:t>
            </a:r>
            <a:r>
              <a:rPr lang="en-US" dirty="0">
                <a:latin typeface="Bell MT" pitchFamily="18" charset="0"/>
              </a:rPr>
              <a:t>ased </a:t>
            </a:r>
            <a:r>
              <a:rPr lang="en-US" b="0" dirty="0">
                <a:latin typeface="Bell MT" pitchFamily="18" charset="0"/>
              </a:rPr>
              <a:t>Q</a:t>
            </a:r>
            <a:r>
              <a:rPr lang="en-US" dirty="0">
                <a:latin typeface="Bell MT" pitchFamily="18" charset="0"/>
              </a:rPr>
              <a:t>uestions (DBQs)</a:t>
            </a:r>
          </a:p>
        </p:txBody>
      </p:sp>
      <p:pic>
        <p:nvPicPr>
          <p:cNvPr id="18434" name="Picture 5" descr="AD164AE59DC54D88A739ACFAB862C3CA"/>
          <p:cNvPicPr>
            <a:picLocks noChangeAspect="1" noChangeArrowheads="1"/>
          </p:cNvPicPr>
          <p:nvPr/>
        </p:nvPicPr>
        <p:blipFill>
          <a:blip r:embed="rId2"/>
          <a:srcRect/>
          <a:stretch>
            <a:fillRect/>
          </a:stretch>
        </p:blipFill>
        <p:spPr bwMode="auto">
          <a:xfrm>
            <a:off x="228600" y="152400"/>
            <a:ext cx="3057525" cy="1928813"/>
          </a:xfrm>
          <a:prstGeom prst="rect">
            <a:avLst/>
          </a:prstGeom>
          <a:noFill/>
          <a:ln w="9525">
            <a:noFill/>
            <a:miter lim="800000"/>
            <a:headEnd/>
            <a:tailEnd/>
          </a:ln>
        </p:spPr>
      </p:pic>
      <p:pic>
        <p:nvPicPr>
          <p:cNvPr id="18435" name="Picture 7" descr="nast_cartoon"/>
          <p:cNvPicPr>
            <a:picLocks noChangeAspect="1" noChangeArrowheads="1"/>
          </p:cNvPicPr>
          <p:nvPr/>
        </p:nvPicPr>
        <p:blipFill>
          <a:blip r:embed="rId3"/>
          <a:srcRect/>
          <a:stretch>
            <a:fillRect/>
          </a:stretch>
        </p:blipFill>
        <p:spPr bwMode="auto">
          <a:xfrm>
            <a:off x="5867400" y="228600"/>
            <a:ext cx="2952750" cy="2209800"/>
          </a:xfrm>
          <a:prstGeom prst="rect">
            <a:avLst/>
          </a:prstGeom>
          <a:noFill/>
          <a:ln w="9525">
            <a:noFill/>
            <a:miter lim="800000"/>
            <a:headEnd/>
            <a:tailEnd/>
          </a:ln>
        </p:spPr>
      </p:pic>
      <p:pic>
        <p:nvPicPr>
          <p:cNvPr id="18436" name="Picture 9" descr="php-bar-graph-black"/>
          <p:cNvPicPr>
            <a:picLocks noChangeAspect="1" noChangeArrowheads="1"/>
          </p:cNvPicPr>
          <p:nvPr/>
        </p:nvPicPr>
        <p:blipFill>
          <a:blip r:embed="rId4"/>
          <a:srcRect/>
          <a:stretch>
            <a:fillRect/>
          </a:stretch>
        </p:blipFill>
        <p:spPr bwMode="auto">
          <a:xfrm>
            <a:off x="3429000" y="4572000"/>
            <a:ext cx="2438400" cy="2019300"/>
          </a:xfrm>
          <a:prstGeom prst="rect">
            <a:avLst/>
          </a:prstGeom>
          <a:noFill/>
          <a:ln w="9525">
            <a:noFill/>
            <a:miter lim="800000"/>
            <a:headEnd/>
            <a:tailEnd/>
          </a:ln>
        </p:spPr>
      </p:pic>
      <p:pic>
        <p:nvPicPr>
          <p:cNvPr id="18437" name="Picture 10" descr="MCj03979030000[1]"/>
          <p:cNvPicPr>
            <a:picLocks noChangeAspect="1" noChangeArrowheads="1"/>
          </p:cNvPicPr>
          <p:nvPr/>
        </p:nvPicPr>
        <p:blipFill>
          <a:blip r:embed="rId5"/>
          <a:srcRect/>
          <a:stretch>
            <a:fillRect/>
          </a:stretch>
        </p:blipFill>
        <p:spPr bwMode="auto">
          <a:xfrm>
            <a:off x="3581400" y="457200"/>
            <a:ext cx="900113" cy="931863"/>
          </a:xfrm>
          <a:prstGeom prst="rect">
            <a:avLst/>
          </a:prstGeom>
          <a:noFill/>
          <a:ln w="9525">
            <a:noFill/>
            <a:miter lim="800000"/>
            <a:headEnd/>
            <a:tailEnd/>
          </a:ln>
        </p:spPr>
      </p:pic>
      <p:pic>
        <p:nvPicPr>
          <p:cNvPr id="18438" name="Picture 11" descr="MCj02821780000[1]"/>
          <p:cNvPicPr>
            <a:picLocks noChangeAspect="1" noChangeArrowheads="1"/>
          </p:cNvPicPr>
          <p:nvPr/>
        </p:nvPicPr>
        <p:blipFill>
          <a:blip r:embed="rId6"/>
          <a:srcRect/>
          <a:stretch>
            <a:fillRect/>
          </a:stretch>
        </p:blipFill>
        <p:spPr bwMode="auto">
          <a:xfrm>
            <a:off x="7924800" y="5562600"/>
            <a:ext cx="819150" cy="942975"/>
          </a:xfrm>
          <a:prstGeom prst="rect">
            <a:avLst/>
          </a:prstGeom>
          <a:noFill/>
          <a:ln w="9525">
            <a:noFill/>
            <a:miter lim="800000"/>
            <a:headEnd/>
            <a:tailEnd/>
          </a:ln>
        </p:spPr>
      </p:pic>
      <p:pic>
        <p:nvPicPr>
          <p:cNvPr id="18439" name="Picture 12" descr="MCj00890480000[1]"/>
          <p:cNvPicPr>
            <a:picLocks noChangeAspect="1" noChangeArrowheads="1"/>
          </p:cNvPicPr>
          <p:nvPr/>
        </p:nvPicPr>
        <p:blipFill>
          <a:blip r:embed="rId7"/>
          <a:srcRect/>
          <a:stretch>
            <a:fillRect/>
          </a:stretch>
        </p:blipFill>
        <p:spPr bwMode="auto">
          <a:xfrm>
            <a:off x="304800" y="4800600"/>
            <a:ext cx="1031875" cy="1816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xEl>
                                              <p:charRg st="4294967295" end="4294967295"/>
                                            </p:txEl>
                                          </p:spTgt>
                                        </p:tgtEl>
                                        <p:attrNameLst>
                                          <p:attrName>style.visibility</p:attrName>
                                        </p:attrNameLst>
                                      </p:cBhvr>
                                      <p:to>
                                        <p:strVal val="visible"/>
                                      </p:to>
                                    </p:set>
                                    <p:animEffect transition="in" filter="randombar(horizontal)">
                                      <p:cBhvr>
                                        <p:cTn id="7" dur="1000">
                                          <p:stCondLst>
                                            <p:cond delay="0"/>
                                          </p:stCondLst>
                                        </p:cTn>
                                        <p:tgtEl>
                                          <p:spTgt spid="205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source: wikipedia.org</a:t>
            </a:r>
          </a:p>
        </p:txBody>
      </p:sp>
      <p:sp>
        <p:nvSpPr>
          <p:cNvPr id="6146" name="Rectangle 2"/>
          <p:cNvSpPr>
            <a:spLocks noGrp="1" noRot="1" noChangeArrowheads="1"/>
          </p:cNvSpPr>
          <p:nvPr>
            <p:ph type="title"/>
          </p:nvPr>
        </p:nvSpPr>
        <p:spPr/>
        <p:txBody>
          <a:bodyPr/>
          <a:lstStyle/>
          <a:p>
            <a:pPr algn="r" eaLnBrk="1" hangingPunct="1">
              <a:defRPr/>
            </a:pPr>
            <a:r>
              <a:rPr lang="en-US" dirty="0">
                <a:latin typeface="Bell MT" pitchFamily="18" charset="0"/>
              </a:rPr>
              <a:t>What is a DBQ?</a:t>
            </a:r>
          </a:p>
        </p:txBody>
      </p:sp>
      <p:sp>
        <p:nvSpPr>
          <p:cNvPr id="6147" name="Rectangle 3"/>
          <p:cNvSpPr>
            <a:spLocks noGrp="1" noRot="1" noChangeArrowheads="1"/>
          </p:cNvSpPr>
          <p:nvPr>
            <p:ph type="body" sz="half" idx="1"/>
          </p:nvPr>
        </p:nvSpPr>
        <p:spPr>
          <a:xfrm>
            <a:off x="457200" y="1828800"/>
            <a:ext cx="8382000" cy="4297363"/>
          </a:xfrm>
        </p:spPr>
        <p:txBody>
          <a:bodyPr/>
          <a:lstStyle/>
          <a:p>
            <a:pPr eaLnBrk="1" hangingPunct="1">
              <a:defRPr/>
            </a:pPr>
            <a:r>
              <a:rPr lang="en-US" sz="2900" b="1" dirty="0">
                <a:latin typeface="Bell MT" pitchFamily="18" charset="0"/>
              </a:rPr>
              <a:t>It's a packet of several original sources (anywhere from two to ten), labeled by letters or numbers (beginning with "Document A" or “Document 1"). Usually all but two or three </a:t>
            </a:r>
            <a:r>
              <a:rPr lang="en-US" sz="2900" b="1" dirty="0" smtClean="0">
                <a:latin typeface="Bell MT" pitchFamily="18" charset="0"/>
              </a:rPr>
              <a:t>sources </a:t>
            </a:r>
            <a:r>
              <a:rPr lang="en-US" sz="2900" b="1" dirty="0">
                <a:latin typeface="Bell MT" pitchFamily="18" charset="0"/>
              </a:rPr>
              <a:t>are textual, with the other </a:t>
            </a:r>
            <a:r>
              <a:rPr lang="en-US" sz="2900" b="1" dirty="0" smtClean="0">
                <a:latin typeface="Bell MT" pitchFamily="18" charset="0"/>
              </a:rPr>
              <a:t>sources </a:t>
            </a:r>
            <a:r>
              <a:rPr lang="en-US" sz="2900" b="1" dirty="0">
                <a:latin typeface="Bell MT" pitchFamily="18" charset="0"/>
              </a:rPr>
              <a:t>being graphic (usually a political cartoon, map, or poster if primary and a chart or graph if secondary). </a:t>
            </a:r>
          </a:p>
        </p:txBody>
      </p:sp>
      <p:pic>
        <p:nvPicPr>
          <p:cNvPr id="19460" name="Picture 4" descr="MCj04414980000[1]"/>
          <p:cNvPicPr>
            <a:picLocks noGrp="1" noChangeAspect="1" noChangeArrowheads="1"/>
          </p:cNvPicPr>
          <p:nvPr>
            <p:ph sz="half" idx="2"/>
          </p:nvPr>
        </p:nvPicPr>
        <p:blipFill>
          <a:blip r:embed="rId2"/>
          <a:srcRect/>
          <a:stretch>
            <a:fillRect/>
          </a:stretch>
        </p:blipFill>
        <p:spPr>
          <a:xfrm>
            <a:off x="228600" y="228600"/>
            <a:ext cx="2095500" cy="170021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algn="r" eaLnBrk="1" hangingPunct="1">
              <a:defRPr/>
            </a:pPr>
            <a:r>
              <a:rPr lang="en-US" dirty="0">
                <a:latin typeface="Bell MT" pitchFamily="18" charset="0"/>
              </a:rPr>
              <a:t>Purpose: </a:t>
            </a:r>
          </a:p>
        </p:txBody>
      </p:sp>
      <p:sp>
        <p:nvSpPr>
          <p:cNvPr id="16387" name="Rectangle 3"/>
          <p:cNvSpPr>
            <a:spLocks noGrp="1" noRot="1" noChangeArrowheads="1"/>
          </p:cNvSpPr>
          <p:nvPr>
            <p:ph type="body" sz="half" idx="1"/>
          </p:nvPr>
        </p:nvSpPr>
        <p:spPr>
          <a:xfrm>
            <a:off x="457200" y="1600200"/>
            <a:ext cx="8153400" cy="4648200"/>
          </a:xfrm>
        </p:spPr>
        <p:txBody>
          <a:bodyPr/>
          <a:lstStyle/>
          <a:p>
            <a:pPr algn="ctr" eaLnBrk="1" hangingPunct="1">
              <a:buFont typeface="Wingdings" pitchFamily="2" charset="2"/>
              <a:buNone/>
              <a:defRPr/>
            </a:pPr>
            <a:endParaRPr lang="en-US" sz="2800" dirty="0"/>
          </a:p>
          <a:p>
            <a:pPr algn="ctr" eaLnBrk="1" hangingPunct="1">
              <a:buFont typeface="Wingdings" pitchFamily="2" charset="2"/>
              <a:buNone/>
              <a:defRPr/>
            </a:pPr>
            <a:endParaRPr lang="en-US" sz="2800" dirty="0"/>
          </a:p>
          <a:p>
            <a:pPr eaLnBrk="1" hangingPunct="1">
              <a:buFont typeface="Wingdings" pitchFamily="2" charset="2"/>
              <a:buNone/>
              <a:defRPr/>
            </a:pPr>
            <a:r>
              <a:rPr lang="en-US" b="1" dirty="0" smtClean="0">
                <a:latin typeface="Bell MT" pitchFamily="18" charset="0"/>
              </a:rPr>
              <a:t>	The </a:t>
            </a:r>
            <a:r>
              <a:rPr lang="en-US" b="1" dirty="0">
                <a:latin typeface="Bell MT" pitchFamily="18" charset="0"/>
              </a:rPr>
              <a:t>purpose of a DBQ essay response is to test your ability to analyze and interpret historical documents and to write an essay using the documents as evidence for your own perspective. </a:t>
            </a:r>
          </a:p>
        </p:txBody>
      </p:sp>
      <p:pic>
        <p:nvPicPr>
          <p:cNvPr id="20483" name="Picture 5" descr="test"/>
          <p:cNvPicPr>
            <a:picLocks noGrp="1" noChangeAspect="1" noChangeArrowheads="1"/>
          </p:cNvPicPr>
          <p:nvPr>
            <p:ph sz="half" idx="2"/>
          </p:nvPr>
        </p:nvPicPr>
        <p:blipFill>
          <a:blip r:embed="rId2"/>
          <a:srcRect/>
          <a:stretch>
            <a:fillRect/>
          </a:stretch>
        </p:blipFill>
        <p:spPr>
          <a:xfrm>
            <a:off x="304800" y="304800"/>
            <a:ext cx="2332038" cy="1905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z="5400" dirty="0">
                <a:latin typeface="Bell MT" pitchFamily="18" charset="0"/>
              </a:rPr>
              <a:t>We</a:t>
            </a:r>
            <a:r>
              <a:rPr lang="en-US" dirty="0">
                <a:latin typeface="Bell MT" pitchFamily="18" charset="0"/>
              </a:rPr>
              <a:t> are going to be…</a:t>
            </a:r>
          </a:p>
        </p:txBody>
      </p:sp>
      <p:sp>
        <p:nvSpPr>
          <p:cNvPr id="8195" name="Rectangle 3"/>
          <p:cNvSpPr>
            <a:spLocks noGrp="1" noRot="1" noChangeArrowheads="1"/>
          </p:cNvSpPr>
          <p:nvPr>
            <p:ph type="body" idx="1"/>
          </p:nvPr>
        </p:nvSpPr>
        <p:spPr/>
        <p:txBody>
          <a:bodyPr/>
          <a:lstStyle/>
          <a:p>
            <a:pPr eaLnBrk="1" hangingPunct="1">
              <a:defRPr/>
            </a:pPr>
            <a:r>
              <a:rPr lang="en-US" sz="2800" b="1" dirty="0" smtClean="0">
                <a:latin typeface="Bell MT" pitchFamily="18" charset="0"/>
              </a:rPr>
              <a:t>interpreting </a:t>
            </a:r>
            <a:r>
              <a:rPr lang="en-US" sz="2800" b="1" dirty="0">
                <a:latin typeface="Bell MT" pitchFamily="18" charset="0"/>
              </a:rPr>
              <a:t>primary and secondary </a:t>
            </a:r>
            <a:r>
              <a:rPr lang="en-US" sz="2800" b="1" dirty="0" smtClean="0">
                <a:latin typeface="Bell MT" pitchFamily="18" charset="0"/>
              </a:rPr>
              <a:t>sources</a:t>
            </a:r>
          </a:p>
          <a:p>
            <a:pPr eaLnBrk="1" hangingPunct="1">
              <a:defRPr/>
            </a:pPr>
            <a:r>
              <a:rPr lang="en-US" sz="2800" b="1" dirty="0" smtClean="0">
                <a:latin typeface="Bell MT" pitchFamily="18" charset="0"/>
              </a:rPr>
              <a:t>evaluating sources</a:t>
            </a:r>
          </a:p>
          <a:p>
            <a:pPr eaLnBrk="1" hangingPunct="1">
              <a:defRPr/>
            </a:pPr>
            <a:r>
              <a:rPr lang="en-US" sz="2800" b="1" dirty="0" smtClean="0">
                <a:latin typeface="Bell MT" pitchFamily="18" charset="0"/>
              </a:rPr>
              <a:t>considering </a:t>
            </a:r>
            <a:r>
              <a:rPr lang="en-US" sz="2800" b="1" dirty="0">
                <a:latin typeface="Bell MT" pitchFamily="18" charset="0"/>
              </a:rPr>
              <a:t>multiple points of </a:t>
            </a:r>
            <a:r>
              <a:rPr lang="en-US" sz="2800" b="1" dirty="0" smtClean="0">
                <a:latin typeface="Bell MT" pitchFamily="18" charset="0"/>
              </a:rPr>
              <a:t>view</a:t>
            </a:r>
          </a:p>
          <a:p>
            <a:pPr eaLnBrk="1" hangingPunct="1">
              <a:defRPr/>
            </a:pPr>
            <a:r>
              <a:rPr lang="en-US" sz="2800" b="1" dirty="0" smtClean="0">
                <a:latin typeface="Bell MT" pitchFamily="18" charset="0"/>
              </a:rPr>
              <a:t>using </a:t>
            </a:r>
            <a:r>
              <a:rPr lang="en-US" sz="2800" b="1" dirty="0">
                <a:latin typeface="Bell MT" pitchFamily="18" charset="0"/>
              </a:rPr>
              <a:t>historic </a:t>
            </a:r>
            <a:r>
              <a:rPr lang="en-US" sz="2800" b="1" dirty="0" smtClean="0">
                <a:latin typeface="Bell MT" pitchFamily="18" charset="0"/>
              </a:rPr>
              <a:t>evidence</a:t>
            </a:r>
          </a:p>
          <a:p>
            <a:pPr eaLnBrk="1" hangingPunct="1">
              <a:defRPr/>
            </a:pPr>
            <a:r>
              <a:rPr lang="en-US" sz="2800" b="1" dirty="0" smtClean="0">
                <a:latin typeface="Bell MT" pitchFamily="18" charset="0"/>
              </a:rPr>
              <a:t>developing </a:t>
            </a:r>
            <a:r>
              <a:rPr lang="en-US" sz="2800" b="1" dirty="0">
                <a:latin typeface="Bell MT" pitchFamily="18" charset="0"/>
              </a:rPr>
              <a:t>and supporting a </a:t>
            </a:r>
            <a:r>
              <a:rPr lang="en-US" sz="2800" b="1" dirty="0" smtClean="0">
                <a:latin typeface="Bell MT" pitchFamily="18" charset="0"/>
              </a:rPr>
              <a:t>thesis </a:t>
            </a:r>
          </a:p>
          <a:p>
            <a:pPr eaLnBrk="1" hangingPunct="1">
              <a:defRPr/>
            </a:pPr>
            <a:r>
              <a:rPr lang="en-US" sz="2800" b="1" dirty="0" smtClean="0">
                <a:latin typeface="Bell MT" pitchFamily="18" charset="0"/>
              </a:rPr>
              <a:t>taking a position on issue or problem and support your conclusions</a:t>
            </a:r>
          </a:p>
          <a:p>
            <a:pPr eaLnBrk="1" hangingPunct="1">
              <a:defRPr/>
            </a:pPr>
            <a:r>
              <a:rPr lang="en-US" sz="2800" b="1" dirty="0" smtClean="0">
                <a:latin typeface="Bell MT" pitchFamily="18" charset="0"/>
              </a:rPr>
              <a:t>looking at issues from multiple perspectives</a:t>
            </a:r>
          </a:p>
          <a:p>
            <a:pPr eaLnBrk="1" hangingPunct="1">
              <a:buFont typeface="Wingdings" pitchFamily="2" charset="2"/>
              <a:buNone/>
              <a:defRPr/>
            </a:pPr>
            <a:endParaRPr lang="en-US" b="1" dirty="0" smtClean="0"/>
          </a:p>
          <a:p>
            <a:pPr eaLnBrk="1" hangingPunct="1">
              <a:buFont typeface="Wingdings" pitchFamily="2" charset="2"/>
              <a:buNone/>
              <a:defRPr/>
            </a:pPr>
            <a:endParaRPr lang="en-US" b="1" dirty="0">
              <a:latin typeface="Bell MT" pitchFamily="18" charset="0"/>
            </a:endParaRPr>
          </a:p>
          <a:p>
            <a:pPr eaLnBrk="1" hangingPunct="1">
              <a:defRPr/>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8194"/>
                                        </p:tgtEl>
                                      </p:cBhvr>
                                    </p:animEffect>
                                    <p:animScale>
                                      <p:cBhvr>
                                        <p:cTn id="7" dur="250" autoRev="1" fill="hold"/>
                                        <p:tgtEl>
                                          <p:spTgt spid="819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sz="5400" b="0" dirty="0" smtClean="0">
                <a:latin typeface="Bell MT" pitchFamily="18" charset="0"/>
              </a:rPr>
              <a:t>Most importantly…</a:t>
            </a:r>
            <a:endParaRPr lang="en-US" dirty="0">
              <a:latin typeface="Bell MT" pitchFamily="18" charset="0"/>
            </a:endParaRPr>
          </a:p>
        </p:txBody>
      </p:sp>
      <p:sp>
        <p:nvSpPr>
          <p:cNvPr id="4099" name="Rectangle 3"/>
          <p:cNvSpPr>
            <a:spLocks noGrp="1" noRot="1" noChangeArrowheads="1"/>
          </p:cNvSpPr>
          <p:nvPr>
            <p:ph type="body" sz="half" idx="1"/>
          </p:nvPr>
        </p:nvSpPr>
        <p:spPr>
          <a:xfrm>
            <a:off x="457200" y="1600200"/>
            <a:ext cx="8305800" cy="2286000"/>
          </a:xfrm>
        </p:spPr>
        <p:txBody>
          <a:bodyPr/>
          <a:lstStyle/>
          <a:p>
            <a:pPr eaLnBrk="1" hangingPunct="1">
              <a:defRPr/>
            </a:pPr>
            <a:r>
              <a:rPr lang="en-US" sz="2800" b="1" dirty="0">
                <a:latin typeface="Bell MT" pitchFamily="18" charset="0"/>
              </a:rPr>
              <a:t>You will need to use the documents as evidence in support of a thesis that responds to the assigned question. </a:t>
            </a:r>
          </a:p>
        </p:txBody>
      </p:sp>
      <p:pic>
        <p:nvPicPr>
          <p:cNvPr id="22531" name="Picture 5" descr="documents"/>
          <p:cNvPicPr>
            <a:picLocks noGrp="1" noChangeAspect="1" noChangeArrowheads="1"/>
          </p:cNvPicPr>
          <p:nvPr>
            <p:ph sz="half" idx="2"/>
          </p:nvPr>
        </p:nvPicPr>
        <p:blipFill>
          <a:blip r:embed="rId2"/>
          <a:srcRect/>
          <a:stretch>
            <a:fillRect/>
          </a:stretch>
        </p:blipFill>
        <p:spPr>
          <a:xfrm>
            <a:off x="2819400" y="4114800"/>
            <a:ext cx="3438525" cy="22479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subTnLst>
                                    <p:animClr clrSpc="rgb" dir="cw">
                                      <p:cBhvr override="childStyle">
                                        <p:cTn dur="1" fill="hold" display="0" masterRel="nextClick" afterEffect="1"/>
                                        <p:tgtEl>
                                          <p:spTgt spid="4099">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z="2800" dirty="0">
                <a:latin typeface="Bell MT" pitchFamily="18" charset="0"/>
              </a:rPr>
              <a:t>The </a:t>
            </a:r>
            <a:r>
              <a:rPr lang="en-US" sz="2800" u="sng" dirty="0">
                <a:latin typeface="Bell MT" pitchFamily="18" charset="0"/>
              </a:rPr>
              <a:t>types</a:t>
            </a:r>
            <a:r>
              <a:rPr lang="en-US" sz="2800" dirty="0">
                <a:latin typeface="Bell MT" pitchFamily="18" charset="0"/>
              </a:rPr>
              <a:t> of documents that might be included as historical sources include</a:t>
            </a:r>
            <a:r>
              <a:rPr lang="en-US" sz="4000" dirty="0">
                <a:latin typeface="Bell MT" pitchFamily="18" charset="0"/>
              </a:rPr>
              <a:t>:</a:t>
            </a:r>
          </a:p>
        </p:txBody>
      </p:sp>
      <p:sp>
        <p:nvSpPr>
          <p:cNvPr id="14339" name="Rectangle 3"/>
          <p:cNvSpPr>
            <a:spLocks noGrp="1" noRot="1" noChangeArrowheads="1"/>
          </p:cNvSpPr>
          <p:nvPr>
            <p:ph type="body" sz="half" idx="1"/>
          </p:nvPr>
        </p:nvSpPr>
        <p:spPr>
          <a:xfrm>
            <a:off x="838200" y="1905000"/>
            <a:ext cx="3929063" cy="4191000"/>
          </a:xfrm>
          <a:ln w="19050">
            <a:solidFill>
              <a:schemeClr val="tx1"/>
            </a:solidFill>
          </a:ln>
        </p:spPr>
        <p:txBody>
          <a:bodyPr/>
          <a:lstStyle/>
          <a:p>
            <a:pPr eaLnBrk="1" hangingPunct="1">
              <a:defRPr/>
            </a:pPr>
            <a:r>
              <a:rPr lang="en-US" b="1" dirty="0">
                <a:latin typeface="Bell MT" pitchFamily="18" charset="0"/>
              </a:rPr>
              <a:t>1. Public records</a:t>
            </a:r>
          </a:p>
          <a:p>
            <a:pPr eaLnBrk="1" hangingPunct="1">
              <a:defRPr/>
            </a:pPr>
            <a:r>
              <a:rPr lang="en-US" b="1" dirty="0">
                <a:latin typeface="Bell MT" pitchFamily="18" charset="0"/>
              </a:rPr>
              <a:t>2. Diaries and letters 3. Art, literature, music </a:t>
            </a:r>
          </a:p>
          <a:p>
            <a:pPr eaLnBrk="1" hangingPunct="1">
              <a:defRPr/>
            </a:pPr>
            <a:r>
              <a:rPr lang="en-US" b="1" dirty="0">
                <a:latin typeface="Bell MT" pitchFamily="18" charset="0"/>
              </a:rPr>
              <a:t>4. Charts and graphs</a:t>
            </a:r>
          </a:p>
          <a:p>
            <a:pPr eaLnBrk="1" hangingPunct="1">
              <a:defRPr/>
            </a:pPr>
            <a:r>
              <a:rPr lang="en-US" b="1" dirty="0">
                <a:latin typeface="Bell MT" pitchFamily="18" charset="0"/>
              </a:rPr>
              <a:t>5. Maps</a:t>
            </a:r>
          </a:p>
          <a:p>
            <a:pPr eaLnBrk="1" hangingPunct="1">
              <a:defRPr/>
            </a:pPr>
            <a:endParaRPr lang="en-US" b="1" dirty="0"/>
          </a:p>
        </p:txBody>
      </p:sp>
      <p:sp>
        <p:nvSpPr>
          <p:cNvPr id="14340" name="Rectangle 4"/>
          <p:cNvSpPr>
            <a:spLocks noGrp="1" noRot="1" noChangeArrowheads="1"/>
          </p:cNvSpPr>
          <p:nvPr>
            <p:ph type="body" sz="half" idx="2"/>
          </p:nvPr>
        </p:nvSpPr>
        <p:spPr>
          <a:xfrm>
            <a:off x="4916488" y="1905000"/>
            <a:ext cx="3929062" cy="4191000"/>
          </a:xfrm>
          <a:ln w="19050">
            <a:solidFill>
              <a:schemeClr val="tx1"/>
            </a:solidFill>
          </a:ln>
        </p:spPr>
        <p:txBody>
          <a:bodyPr/>
          <a:lstStyle/>
          <a:p>
            <a:pPr eaLnBrk="1" hangingPunct="1">
              <a:defRPr/>
            </a:pPr>
            <a:r>
              <a:rPr lang="en-US" b="1" dirty="0">
                <a:latin typeface="Bell MT" pitchFamily="18" charset="0"/>
              </a:rPr>
              <a:t>6. Speeches </a:t>
            </a:r>
          </a:p>
          <a:p>
            <a:pPr eaLnBrk="1" hangingPunct="1">
              <a:defRPr/>
            </a:pPr>
            <a:r>
              <a:rPr lang="en-US" b="1" dirty="0">
                <a:latin typeface="Bell MT" pitchFamily="18" charset="0"/>
              </a:rPr>
              <a:t>7. News articles</a:t>
            </a:r>
          </a:p>
          <a:p>
            <a:pPr eaLnBrk="1" hangingPunct="1">
              <a:defRPr/>
            </a:pPr>
            <a:r>
              <a:rPr lang="en-US" b="1" dirty="0">
                <a:latin typeface="Bell MT" pitchFamily="18" charset="0"/>
              </a:rPr>
              <a:t>8. Interviews </a:t>
            </a:r>
          </a:p>
          <a:p>
            <a:pPr eaLnBrk="1" hangingPunct="1">
              <a:defRPr/>
            </a:pPr>
            <a:r>
              <a:rPr lang="en-US" b="1" dirty="0">
                <a:latin typeface="Bell MT" pitchFamily="18" charset="0"/>
              </a:rPr>
              <a:t>9. Photographs </a:t>
            </a:r>
          </a:p>
          <a:p>
            <a:pPr eaLnBrk="1" hangingPunct="1">
              <a:defRPr/>
            </a:pPr>
            <a:r>
              <a:rPr lang="en-US" b="1" dirty="0">
                <a:latin typeface="Bell MT" pitchFamily="18" charset="0"/>
              </a:rPr>
              <a:t>10. Political cartoons</a:t>
            </a:r>
          </a:p>
          <a:p>
            <a:pPr eaLnBrk="1" hangingPunct="1">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2533</TotalTime>
  <Words>617</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16</vt:i4>
      </vt:variant>
    </vt:vector>
  </HeadingPairs>
  <TitlesOfParts>
    <vt:vector size="22" baseType="lpstr">
      <vt:lpstr>Arial</vt:lpstr>
      <vt:lpstr>Arial Black</vt:lpstr>
      <vt:lpstr>Wingdings</vt:lpstr>
      <vt:lpstr>Bell MT</vt:lpstr>
      <vt:lpstr>Glass Layers</vt:lpstr>
      <vt:lpstr>Glass Layers</vt:lpstr>
      <vt:lpstr>Share your response with your table partner….</vt:lpstr>
      <vt:lpstr>What are some things you should consider when looking at a primary source?</vt:lpstr>
      <vt:lpstr>Vocabulary</vt:lpstr>
      <vt:lpstr>Document Based Questions (DBQs)</vt:lpstr>
      <vt:lpstr>What is a DBQ?</vt:lpstr>
      <vt:lpstr>Purpose: </vt:lpstr>
      <vt:lpstr>We are going to be…</vt:lpstr>
      <vt:lpstr>Most importantly…</vt:lpstr>
      <vt:lpstr>The types of documents that might be included as historical sources include:</vt:lpstr>
      <vt:lpstr>Rubric – this is what I am looking for!  </vt:lpstr>
      <vt:lpstr>The Steps: Follow these and you will produce a great essay!</vt:lpstr>
      <vt:lpstr>Step 1: Read, Activate prior knowledge</vt:lpstr>
      <vt:lpstr>Step 2: Analyze (SOAPS or OPTICS), Answer Questions </vt:lpstr>
      <vt:lpstr>Step 3: Reread the Question, Brainstorm, Form your opinion</vt:lpstr>
      <vt:lpstr>Step 4: Write your Topic\Thesis Sentence</vt:lpstr>
      <vt:lpstr>Step 5: Write your Essay</vt:lpstr>
    </vt:vector>
  </TitlesOfParts>
  <Company>Luevanosfamily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DBQs</dc:title>
  <dc:creator>hector</dc:creator>
  <cp:lastModifiedBy>HISD</cp:lastModifiedBy>
  <cp:revision>126</cp:revision>
  <dcterms:created xsi:type="dcterms:W3CDTF">2009-09-24T03:13:43Z</dcterms:created>
  <dcterms:modified xsi:type="dcterms:W3CDTF">2013-09-11T14:55:30Z</dcterms:modified>
</cp:coreProperties>
</file>