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6" r:id="rId4"/>
    <p:sldId id="284" r:id="rId5"/>
    <p:sldId id="259" r:id="rId6"/>
    <p:sldId id="285" r:id="rId7"/>
    <p:sldId id="287" r:id="rId8"/>
    <p:sldId id="288" r:id="rId9"/>
    <p:sldId id="289" r:id="rId10"/>
    <p:sldId id="290" r:id="rId11"/>
    <p:sldId id="308" r:id="rId12"/>
    <p:sldId id="307" r:id="rId13"/>
    <p:sldId id="291" r:id="rId14"/>
    <p:sldId id="295" r:id="rId15"/>
    <p:sldId id="310" r:id="rId16"/>
    <p:sldId id="312" r:id="rId17"/>
    <p:sldId id="296" r:id="rId18"/>
    <p:sldId id="313" r:id="rId19"/>
    <p:sldId id="297" r:id="rId20"/>
    <p:sldId id="298" r:id="rId21"/>
    <p:sldId id="299" r:id="rId22"/>
    <p:sldId id="300" r:id="rId23"/>
    <p:sldId id="314" r:id="rId24"/>
    <p:sldId id="316" r:id="rId25"/>
    <p:sldId id="317" r:id="rId26"/>
    <p:sldId id="301" r:id="rId27"/>
    <p:sldId id="302" r:id="rId28"/>
    <p:sldId id="318" r:id="rId29"/>
    <p:sldId id="319" r:id="rId30"/>
    <p:sldId id="303" r:id="rId31"/>
    <p:sldId id="320" r:id="rId32"/>
    <p:sldId id="321" r:id="rId33"/>
    <p:sldId id="322" r:id="rId34"/>
    <p:sldId id="305" r:id="rId35"/>
    <p:sldId id="306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99FF"/>
    <a:srgbClr val="66FFFF"/>
    <a:srgbClr val="FF0000"/>
    <a:srgbClr val="FF00FF"/>
    <a:srgbClr val="00FFFF"/>
    <a:srgbClr val="00FF00"/>
    <a:srgbClr val="FFFF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4" autoAdjust="0"/>
    <p:restoredTop sz="94693" autoAdjust="0"/>
  </p:normalViewPr>
  <p:slideViewPr>
    <p:cSldViewPr snapToGrid="0"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F13DD-9D2B-4769-AE43-F0C92F8579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94D7-0976-44CA-9673-6F74A2DEF4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07A5-AD9D-41A4-912C-3F4E2908B5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044E-9D9D-4B05-931D-DBFA285621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8A33-2E39-4341-8261-C61EEE2188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39BD8-D7CF-44D6-BA05-858BF41B7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4CCF-ABB0-41C6-B754-3B421D1C6B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A5F1-2166-4876-8263-0047BDA818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6CDF-E0F1-44F1-BC9F-98961CA5D7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8F5A6-2C18-4FC1-ACB7-CA470217D4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6C80F-84E4-4D5A-BE59-042D69FFD5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BAB79F-94B7-4536-B852-BCD03DFB90D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nellinfrared.com/library/_view_msg.asp?refid=1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qksrv.net/click-291217-10273794?url=http://www.posternow.de/onlineshop/DirectLinks.tpl?lan=1&amp;cod=1&amp;aid=846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0"/>
            <a:ext cx="4597400" cy="29273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4713"/>
            <a:ext cx="8542338" cy="1143000"/>
          </a:xfrm>
        </p:spPr>
        <p:txBody>
          <a:bodyPr/>
          <a:lstStyle/>
          <a:p>
            <a:r>
              <a:rPr lang="en-GB"/>
              <a:t>Electromagnetic Waves &amp;</a:t>
            </a:r>
            <a:br>
              <a:rPr lang="en-GB"/>
            </a:br>
            <a:r>
              <a:rPr lang="en-GB"/>
              <a:t>the Electromagnetic Spectrum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marL="609600" indent="-609600"/>
            <a:endParaRPr lang="en-GB" b="1"/>
          </a:p>
          <a:p>
            <a:pPr marL="609600" indent="-609600"/>
            <a:endParaRPr lang="en-GB" b="1" i="1"/>
          </a:p>
        </p:txBody>
      </p:sp>
    </p:spTree>
  </p:cSld>
  <p:clrMapOvr>
    <a:masterClrMapping/>
  </p:clrMapOvr>
  <p:transition advClick="0" advTm="373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6600"/>
              <a:t>RADIO WAVES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68513"/>
            <a:ext cx="4532313" cy="4114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/>
              <a:t>Have the </a:t>
            </a:r>
            <a:r>
              <a:rPr lang="en-US" sz="4000" b="1" u="sng">
                <a:solidFill>
                  <a:srgbClr val="FF0000"/>
                </a:solidFill>
              </a:rPr>
              <a:t>longest</a:t>
            </a:r>
            <a:r>
              <a:rPr lang="en-US" sz="4000"/>
              <a:t> wavelengths and </a:t>
            </a:r>
            <a:r>
              <a:rPr lang="en-US" sz="4000" b="1" u="sng">
                <a:solidFill>
                  <a:srgbClr val="FF0000"/>
                </a:solidFill>
              </a:rPr>
              <a:t>lowest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/>
              <a:t>frequencies of all the electromagnetic waves.</a:t>
            </a:r>
            <a:endParaRPr lang="en-US" sz="4400"/>
          </a:p>
          <a:p>
            <a:pPr lvl="1">
              <a:lnSpc>
                <a:spcPct val="90000"/>
              </a:lnSpc>
            </a:pPr>
            <a:endParaRPr lang="en-US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3106738" y="1963738"/>
            <a:ext cx="9525" cy="9525"/>
            <a:chOff x="-3" y="-3"/>
            <a:chExt cx="6" cy="6"/>
          </a:xfrm>
        </p:grpSpPr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6" cy="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88" y="1719263"/>
            <a:ext cx="3913187" cy="4683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341313"/>
            <a:ext cx="8439150" cy="4114800"/>
          </a:xfrm>
        </p:spPr>
        <p:txBody>
          <a:bodyPr/>
          <a:lstStyle/>
          <a:p>
            <a:pPr algn="ctr"/>
            <a:r>
              <a:rPr lang="en-US"/>
              <a:t>Global Positioning Systems (GPS) measure the time it takes a radio wave to travel from several satellites to the receiver, determining the distance to each satellite.</a:t>
            </a:r>
          </a:p>
        </p:txBody>
      </p:sp>
      <p:pic>
        <p:nvPicPr>
          <p:cNvPr id="64517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2720975"/>
            <a:ext cx="3821113" cy="3673475"/>
          </a:xfrm>
          <a:prstGeom prst="rect">
            <a:avLst/>
          </a:prstGeom>
          <a:noFill/>
        </p:spPr>
      </p:pic>
      <p:pic>
        <p:nvPicPr>
          <p:cNvPr id="64519" name="Picture 7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3228975"/>
            <a:ext cx="3448050" cy="2592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39713"/>
            <a:ext cx="8410575" cy="4114800"/>
          </a:xfrm>
        </p:spPr>
        <p:txBody>
          <a:bodyPr/>
          <a:lstStyle/>
          <a:p>
            <a:r>
              <a:rPr lang="en-US" sz="3200"/>
              <a:t>A radio picks up radio waves through an antenna and converts it to </a:t>
            </a:r>
            <a:r>
              <a:rPr lang="en-US" sz="3200" b="1" u="sng">
                <a:solidFill>
                  <a:srgbClr val="FF0000"/>
                </a:solidFill>
              </a:rPr>
              <a:t>sound waves.</a:t>
            </a:r>
          </a:p>
          <a:p>
            <a:pPr lvl="1"/>
            <a:r>
              <a:rPr lang="en-US"/>
              <a:t>Each radio station in an area broadcasts at a different frequency.  </a:t>
            </a:r>
          </a:p>
          <a:p>
            <a:pPr lvl="2"/>
            <a:r>
              <a:rPr lang="en-US"/>
              <a:t># on radio dial tells frequency.</a:t>
            </a:r>
          </a:p>
          <a:p>
            <a:endParaRPr lang="en-US"/>
          </a:p>
        </p:txBody>
      </p:sp>
      <p:pic>
        <p:nvPicPr>
          <p:cNvPr id="63493" name="Picture 5" descr="MCj021580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2852738"/>
            <a:ext cx="5597525" cy="3724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113" y="2681288"/>
            <a:ext cx="3916362" cy="3916362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44525" y="357188"/>
            <a:ext cx="80549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MRI </a:t>
            </a:r>
          </a:p>
          <a:p>
            <a:pPr algn="ctr"/>
            <a:r>
              <a:rPr lang="en-US" sz="3200"/>
              <a:t>(MAGNETIC RESONACE IMAGING) </a:t>
            </a:r>
          </a:p>
          <a:p>
            <a:pPr lvl="1" algn="ctr"/>
            <a:r>
              <a:rPr lang="en-US" sz="3200"/>
              <a:t>Uses Short wave radio waves with a magnet to create an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MICROWAVES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47825"/>
            <a:ext cx="4435475" cy="4724400"/>
          </a:xfrm>
        </p:spPr>
        <p:txBody>
          <a:bodyPr/>
          <a:lstStyle/>
          <a:p>
            <a:pPr algn="ctr"/>
            <a:r>
              <a:rPr lang="en-US" sz="4000"/>
              <a:t>Have the shortest wavelengths and the highest frequency of the </a:t>
            </a:r>
            <a:r>
              <a:rPr lang="en-US" sz="4000" b="1" u="sng">
                <a:solidFill>
                  <a:srgbClr val="FF0000"/>
                </a:solidFill>
              </a:rPr>
              <a:t>radio waves.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8" y="1547813"/>
            <a:ext cx="2465387" cy="4913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888" y="893763"/>
            <a:ext cx="4348162" cy="5667375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/>
              <a:t>Used in microwave ovens.</a:t>
            </a:r>
          </a:p>
          <a:p>
            <a:pPr lvl="2"/>
            <a:r>
              <a:rPr lang="en-US" sz="2800"/>
              <a:t>Waves transfer energy to the water in the food causing them to vibrate which in turn transfers energy in the form of heat to the food.</a:t>
            </a:r>
          </a:p>
          <a:p>
            <a:endParaRPr lang="en-US" sz="3200"/>
          </a:p>
        </p:txBody>
      </p:sp>
      <p:pic>
        <p:nvPicPr>
          <p:cNvPr id="67590" name="Picture 6" descr="MCj033565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157413"/>
            <a:ext cx="4333875" cy="29765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981200"/>
            <a:ext cx="4346575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b="1" u="sng">
                <a:solidFill>
                  <a:srgbClr val="FF0000"/>
                </a:solidFill>
              </a:rPr>
              <a:t>RADAR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Ra</a:t>
            </a:r>
            <a:r>
              <a:rPr lang="en-US"/>
              <a:t>dio 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etection 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nd </a:t>
            </a:r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/>
              <a:t>anging)</a:t>
            </a:r>
          </a:p>
          <a:p>
            <a:pPr lvl="2"/>
            <a:r>
              <a:rPr lang="en-US"/>
              <a:t>Used to find the speed of an object by sending out radio waves and measuring the time it takes them to return.</a:t>
            </a:r>
          </a:p>
          <a:p>
            <a:endParaRPr lang="en-US"/>
          </a:p>
        </p:txBody>
      </p:sp>
      <p:pic>
        <p:nvPicPr>
          <p:cNvPr id="69637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13" y="1573213"/>
            <a:ext cx="3706812" cy="39020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INFRARED RAYS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719263"/>
            <a:ext cx="3868738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b="1" u="sng">
                <a:solidFill>
                  <a:srgbClr val="FF0000"/>
                </a:solidFill>
              </a:rPr>
              <a:t>Infrared</a:t>
            </a:r>
            <a:r>
              <a:rPr lang="en-US" sz="3600"/>
              <a:t>= below red</a:t>
            </a:r>
          </a:p>
          <a:p>
            <a:pPr algn="ctr">
              <a:lnSpc>
                <a:spcPct val="90000"/>
              </a:lnSpc>
            </a:pPr>
            <a:r>
              <a:rPr lang="en-US" sz="3600"/>
              <a:t>Shorter wavelength and higher frequency than microwaves.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3425" y="1327150"/>
            <a:ext cx="2286000" cy="55308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0">
              <a:effectLst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25888" cy="4114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b="1"/>
              <a:t>	You can feel the longest ones as warmth on your skin</a:t>
            </a:r>
            <a:br>
              <a:rPr lang="en-US" sz="3200" b="1"/>
            </a:br>
            <a:r>
              <a:rPr lang="en-US" sz="3200"/>
              <a:t>Warm objects give off more heat energy than cool objects.</a:t>
            </a:r>
          </a:p>
          <a:p>
            <a:endParaRPr lang="en-US" sz="3200"/>
          </a:p>
        </p:txBody>
      </p:sp>
      <p:pic>
        <p:nvPicPr>
          <p:cNvPr id="70663" name="Picture 7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300" y="2039938"/>
            <a:ext cx="3706813" cy="37830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obb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2532063"/>
            <a:ext cx="4683125" cy="4325937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71750" y="157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244475"/>
            <a:ext cx="859313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Thermogram</a:t>
            </a:r>
            <a:r>
              <a:rPr lang="en-US" sz="2400"/>
              <a:t>—a picture that shows regions of different temperatures in the body.  Temperatures are calculated by the amount of infrared radiation given off.</a:t>
            </a:r>
            <a:r>
              <a:rPr lang="en-US"/>
              <a:t>  </a:t>
            </a:r>
          </a:p>
        </p:txBody>
      </p:sp>
      <p:pic>
        <p:nvPicPr>
          <p:cNvPr id="53254" name="Picture 6" descr="Image 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4392613" cy="3405188"/>
          </a:xfrm>
          <a:prstGeom prst="rect">
            <a:avLst/>
          </a:prstGeom>
          <a:noFill/>
        </p:spPr>
      </p:pic>
      <p:sp>
        <p:nvSpPr>
          <p:cNvPr id="532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36738"/>
            <a:ext cx="38100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lang="en-US" sz="2400"/>
              <a:t>Therefore people give off infrared rays.</a:t>
            </a:r>
          </a:p>
          <a:p>
            <a:pPr marL="0" indent="0"/>
            <a:endParaRPr lang="en-US" sz="2400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646238"/>
            <a:ext cx="38100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lang="en-US" sz="2400"/>
              <a:t>Heat lamps give off infrared waves.</a:t>
            </a:r>
          </a:p>
          <a:p>
            <a:pPr marL="0" inden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/>
              <a:t>Electromagnetic Waves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3663"/>
            <a:ext cx="8610600" cy="42751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200" b="1" u="sng">
                <a:solidFill>
                  <a:srgbClr val="FF0000"/>
                </a:solidFill>
              </a:rPr>
              <a:t>Transverse waves without a medium!</a:t>
            </a:r>
            <a:r>
              <a:rPr lang="en-US" sz="3200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200"/>
              <a:t>(They can travel through </a:t>
            </a:r>
            <a:r>
              <a:rPr lang="en-US" sz="3200" b="1" u="sng">
                <a:solidFill>
                  <a:srgbClr val="FF0000"/>
                </a:solidFill>
              </a:rPr>
              <a:t>empty space</a:t>
            </a:r>
            <a:r>
              <a:rPr lang="en-US" sz="3200"/>
              <a:t>)</a:t>
            </a:r>
          </a:p>
          <a:p>
            <a:pPr>
              <a:lnSpc>
                <a:spcPct val="90000"/>
              </a:lnSpc>
            </a:pPr>
            <a:endParaRPr lang="en-US" sz="3200"/>
          </a:p>
          <a:p>
            <a:pPr>
              <a:lnSpc>
                <a:spcPct val="90000"/>
              </a:lnSpc>
            </a:pPr>
            <a:endParaRPr lang="en-US" sz="3200"/>
          </a:p>
        </p:txBody>
      </p:sp>
      <p:pic>
        <p:nvPicPr>
          <p:cNvPr id="37897" name="Picture 9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2676525"/>
            <a:ext cx="5978525" cy="41814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VISIBLE LIGHT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12863"/>
            <a:ext cx="5249863" cy="51022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/>
              <a:t>Shorter wavelength and higher frequency than infrared rays.</a:t>
            </a:r>
          </a:p>
          <a:p>
            <a:pPr algn="ctr">
              <a:lnSpc>
                <a:spcPct val="90000"/>
              </a:lnSpc>
            </a:pPr>
            <a:r>
              <a:rPr lang="en-US" sz="3200"/>
              <a:t>Electromagnetic waves we </a:t>
            </a:r>
            <a:r>
              <a:rPr lang="en-US" sz="3200" b="1" u="sng"/>
              <a:t>can see.</a:t>
            </a:r>
          </a:p>
          <a:p>
            <a:pPr algn="ctr">
              <a:lnSpc>
                <a:spcPct val="90000"/>
              </a:lnSpc>
            </a:pPr>
            <a:r>
              <a:rPr lang="en-US" sz="3200" b="1" u="sng">
                <a:solidFill>
                  <a:srgbClr val="FF0000"/>
                </a:solidFill>
              </a:rPr>
              <a:t>Longest wavelength= red light</a:t>
            </a:r>
          </a:p>
          <a:p>
            <a:pPr algn="ctr">
              <a:lnSpc>
                <a:spcPct val="90000"/>
              </a:lnSpc>
            </a:pPr>
            <a:r>
              <a:rPr lang="en-US" sz="3200" b="1" u="sng">
                <a:solidFill>
                  <a:srgbClr val="CC00FF"/>
                </a:solidFill>
              </a:rPr>
              <a:t>Shortest wavelength= violet (purple) light</a:t>
            </a:r>
          </a:p>
          <a:p>
            <a:pPr algn="ctr">
              <a:lnSpc>
                <a:spcPct val="90000"/>
              </a:lnSpc>
            </a:pPr>
            <a:endParaRPr lang="en-US" sz="3200" b="1" u="sng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32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1263650"/>
            <a:ext cx="2185987" cy="5594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88" y="271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299" name="Picture 3" descr="Pris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3379788"/>
            <a:ext cx="4044950" cy="3033712"/>
          </a:xfrm>
          <a:prstGeom prst="rect">
            <a:avLst/>
          </a:prstGeom>
          <a:noFill/>
        </p:spPr>
      </p:pic>
      <p:pic>
        <p:nvPicPr>
          <p:cNvPr id="55300" name="Picture 4" descr="pris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82575"/>
            <a:ext cx="4937125" cy="2468563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527675" y="1446213"/>
            <a:ext cx="32813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/>
              <a:t>When light enters a new medium it bends (refracts).  Each wavelength bends a different amount allowing white light to separate into it’s various colors </a:t>
            </a:r>
            <a:r>
              <a:rPr lang="en-US" b="1" u="sng">
                <a:solidFill>
                  <a:srgbClr val="FF0000"/>
                </a:solidFill>
              </a:rPr>
              <a:t>ROYGBIV.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ULTRAVIOLET RAYS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416050"/>
            <a:ext cx="4421187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/>
              <a:t>Shorter wavelength and higher frequency than visible light</a:t>
            </a:r>
          </a:p>
          <a:p>
            <a:pPr algn="ctr">
              <a:lnSpc>
                <a:spcPct val="90000"/>
              </a:lnSpc>
            </a:pPr>
            <a:r>
              <a:rPr lang="en-US" sz="4000"/>
              <a:t>Carry </a:t>
            </a:r>
            <a:r>
              <a:rPr lang="en-US" sz="4000" b="1" u="sng">
                <a:solidFill>
                  <a:srgbClr val="FF0000"/>
                </a:solidFill>
              </a:rPr>
              <a:t>more energy</a:t>
            </a:r>
            <a:r>
              <a:rPr lang="en-US" sz="4000"/>
              <a:t> than visible light</a:t>
            </a:r>
          </a:p>
          <a:p>
            <a:pPr>
              <a:lnSpc>
                <a:spcPct val="90000"/>
              </a:lnSpc>
            </a:pPr>
            <a:endParaRPr lang="en-US" sz="40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25" y="1273175"/>
            <a:ext cx="2760663" cy="5368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490913" cy="4114800"/>
          </a:xfrm>
        </p:spPr>
        <p:txBody>
          <a:bodyPr/>
          <a:lstStyle/>
          <a:p>
            <a:pPr algn="ctr"/>
            <a:r>
              <a:rPr lang="en-US" sz="3600"/>
              <a:t>Used to </a:t>
            </a:r>
            <a:r>
              <a:rPr lang="en-US" sz="3600" b="1" u="sng">
                <a:solidFill>
                  <a:srgbClr val="FF0000"/>
                </a:solidFill>
              </a:rPr>
              <a:t>kill bacteria.</a:t>
            </a:r>
            <a:r>
              <a:rPr lang="en-US" sz="3600"/>
              <a:t> (Sterilization of equipment)</a:t>
            </a:r>
          </a:p>
          <a:p>
            <a:endParaRPr lang="en-US" sz="3600"/>
          </a:p>
        </p:txBody>
      </p:sp>
      <p:pic>
        <p:nvPicPr>
          <p:cNvPr id="72709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5" y="2255838"/>
            <a:ext cx="4924425" cy="34686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8975"/>
            <a:ext cx="7772400" cy="5407025"/>
          </a:xfrm>
        </p:spPr>
        <p:txBody>
          <a:bodyPr/>
          <a:lstStyle/>
          <a:p>
            <a:pPr algn="ctr"/>
            <a:r>
              <a:rPr lang="en-US" sz="3600"/>
              <a:t>Too much can cause skin cancer.</a:t>
            </a:r>
          </a:p>
          <a:p>
            <a:pPr algn="ctr"/>
            <a:r>
              <a:rPr lang="en-US" sz="3600"/>
              <a:t>Use sun block to protect against (UV rays)</a:t>
            </a:r>
          </a:p>
          <a:p>
            <a:endParaRPr lang="en-US" sz="3600"/>
          </a:p>
        </p:txBody>
      </p:sp>
      <p:pic>
        <p:nvPicPr>
          <p:cNvPr id="74757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3171825"/>
            <a:ext cx="3779837" cy="3405188"/>
          </a:xfrm>
          <a:prstGeom prst="rect">
            <a:avLst/>
          </a:prstGeom>
          <a:noFill/>
        </p:spPr>
      </p:pic>
      <p:pic>
        <p:nvPicPr>
          <p:cNvPr id="74758" name="Picture 6" descr="MCj03564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550" y="2971800"/>
            <a:ext cx="3143250" cy="36687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3200"/>
            <a:ext cx="3765550" cy="4114800"/>
          </a:xfrm>
        </p:spPr>
        <p:txBody>
          <a:bodyPr/>
          <a:lstStyle/>
          <a:p>
            <a:pPr algn="ctr"/>
            <a:r>
              <a:rPr lang="en-US" sz="4000"/>
              <a:t>Causes your skin to produce </a:t>
            </a:r>
            <a:r>
              <a:rPr lang="en-US" sz="4000" b="1" u="sng">
                <a:solidFill>
                  <a:srgbClr val="FF0000"/>
                </a:solidFill>
              </a:rPr>
              <a:t>vitamin D</a:t>
            </a:r>
            <a:r>
              <a:rPr lang="en-US" sz="4000"/>
              <a:t> (good for teeth and bones)</a:t>
            </a:r>
          </a:p>
          <a:p>
            <a:endParaRPr lang="en-US" sz="4000"/>
          </a:p>
        </p:txBody>
      </p:sp>
      <p:pic>
        <p:nvPicPr>
          <p:cNvPr id="75781" name="Picture 5" descr="vitamin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1174750"/>
            <a:ext cx="4602162" cy="5073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914400"/>
          </a:xfrm>
        </p:spPr>
        <p:txBody>
          <a:bodyPr/>
          <a:lstStyle/>
          <a:p>
            <a:r>
              <a:rPr lang="en-US"/>
              <a:t>	X- RAYS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092200"/>
            <a:ext cx="4029075" cy="5334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/>
              <a:t>Shorter wavelength and higher frequency than UV-rays</a:t>
            </a:r>
          </a:p>
          <a:p>
            <a:pPr algn="ctr">
              <a:lnSpc>
                <a:spcPct val="90000"/>
              </a:lnSpc>
            </a:pPr>
            <a:r>
              <a:rPr lang="en-US" sz="3600"/>
              <a:t>Carry a great amount of energy</a:t>
            </a:r>
          </a:p>
          <a:p>
            <a:pPr algn="ctr">
              <a:lnSpc>
                <a:spcPct val="90000"/>
              </a:lnSpc>
            </a:pPr>
            <a:r>
              <a:rPr lang="en-US" sz="3600"/>
              <a:t>Can penetrate most matter.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800" y="923925"/>
            <a:ext cx="2982913" cy="5661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ray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804988"/>
            <a:ext cx="6478588" cy="4843462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61975" y="357188"/>
            <a:ext cx="82788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u="sng">
                <a:solidFill>
                  <a:srgbClr val="FF0000"/>
                </a:solidFill>
              </a:rPr>
              <a:t>Bones and teeth</a:t>
            </a:r>
            <a:r>
              <a:rPr lang="en-US"/>
              <a:t> </a:t>
            </a:r>
            <a:r>
              <a:rPr lang="en-US" b="1" u="sng">
                <a:solidFill>
                  <a:srgbClr val="FF0000"/>
                </a:solidFill>
              </a:rPr>
              <a:t>absorb</a:t>
            </a:r>
            <a:r>
              <a:rPr lang="en-US"/>
              <a:t> x-rays. (The light part of an x-ray image indicates a place where the x-ray was absorbed)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28638" y="1460500"/>
            <a:ext cx="4572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Too much exposure </a:t>
            </a:r>
            <a:r>
              <a:rPr lang="en-US" sz="3600" b="1" u="sng">
                <a:solidFill>
                  <a:srgbClr val="FF0000"/>
                </a:solidFill>
              </a:rPr>
              <a:t>can cause cancer</a:t>
            </a:r>
            <a:r>
              <a:rPr lang="en-US" sz="3600"/>
              <a:t> </a:t>
            </a:r>
          </a:p>
          <a:p>
            <a:pPr lvl="1" algn="ctr"/>
            <a:r>
              <a:rPr lang="en-US" sz="3600"/>
              <a:t>(lead vest at dentist protects organs from unnecessary exposure)</a:t>
            </a:r>
          </a:p>
        </p:txBody>
      </p:sp>
      <p:pic>
        <p:nvPicPr>
          <p:cNvPr id="76808" name="Picture 8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0738" y="1979613"/>
            <a:ext cx="2028825" cy="4057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62350" cy="4114800"/>
          </a:xfrm>
        </p:spPr>
        <p:txBody>
          <a:bodyPr/>
          <a:lstStyle/>
          <a:p>
            <a:r>
              <a:rPr lang="en-US"/>
              <a:t>Used by </a:t>
            </a:r>
            <a:r>
              <a:rPr lang="en-US" b="1" u="sng">
                <a:solidFill>
                  <a:srgbClr val="FF0000"/>
                </a:solidFill>
              </a:rPr>
              <a:t>engineers</a:t>
            </a:r>
            <a:r>
              <a:rPr lang="en-US"/>
              <a:t> to check for tiny cracks in structures.</a:t>
            </a:r>
          </a:p>
          <a:p>
            <a:pPr lvl="1"/>
            <a:r>
              <a:rPr lang="en-US"/>
              <a:t>The rays pass through the cracks and the cracks appear dark on film.</a:t>
            </a:r>
          </a:p>
          <a:p>
            <a:endParaRPr lang="en-US"/>
          </a:p>
        </p:txBody>
      </p:sp>
      <p:pic>
        <p:nvPicPr>
          <p:cNvPr id="77829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2125663"/>
            <a:ext cx="3967163" cy="4311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282575"/>
            <a:ext cx="8570912" cy="58134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600"/>
              <a:t>They travel as </a:t>
            </a:r>
            <a:r>
              <a:rPr lang="en-US" sz="3600" b="1" u="sng">
                <a:solidFill>
                  <a:srgbClr val="FF0000"/>
                </a:solidFill>
              </a:rPr>
              <a:t>vibrations in electrical and magnetic fields.</a:t>
            </a:r>
          </a:p>
          <a:p>
            <a:pPr lvl="1"/>
            <a:r>
              <a:rPr lang="en-US" sz="3200"/>
              <a:t>Have  some magnetic and some electrical properties to them.</a:t>
            </a:r>
          </a:p>
          <a:p>
            <a:endParaRPr lang="en-US" sz="3200"/>
          </a:p>
        </p:txBody>
      </p:sp>
      <p:pic>
        <p:nvPicPr>
          <p:cNvPr id="40965" name="Picture 5" descr="an animated electromagnetic 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338" y="3297238"/>
            <a:ext cx="5207000" cy="2776537"/>
          </a:xfrm>
          <a:prstGeom prst="rect">
            <a:avLst/>
          </a:prstGeom>
          <a:noFill/>
        </p:spPr>
      </p:pic>
      <p:pic>
        <p:nvPicPr>
          <p:cNvPr id="40966" name="Picture 6" descr="em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3287713"/>
            <a:ext cx="8516937" cy="2787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/>
              <a:t>GAMMA RAYS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2113"/>
            <a:ext cx="5233988" cy="4724400"/>
          </a:xfrm>
        </p:spPr>
        <p:txBody>
          <a:bodyPr/>
          <a:lstStyle/>
          <a:p>
            <a:pPr algn="ctr"/>
            <a:r>
              <a:rPr lang="en-US" sz="3600"/>
              <a:t>Shorter wavelength and higher frequency than X-rays</a:t>
            </a:r>
          </a:p>
          <a:p>
            <a:pPr algn="ctr"/>
            <a:r>
              <a:rPr lang="en-US" sz="3600"/>
              <a:t>Carry the </a:t>
            </a:r>
            <a:r>
              <a:rPr lang="en-US" sz="3600" b="1" u="sng">
                <a:solidFill>
                  <a:srgbClr val="FF0000"/>
                </a:solidFill>
              </a:rPr>
              <a:t>greatest amount of energy</a:t>
            </a:r>
            <a:r>
              <a:rPr lang="en-US" sz="3600"/>
              <a:t> and penetrate the most.</a:t>
            </a:r>
          </a:p>
          <a:p>
            <a:endParaRPr lang="en-US" sz="36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265238" y="296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8388" y="1273175"/>
            <a:ext cx="2189162" cy="53578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77888"/>
            <a:ext cx="7772400" cy="5218112"/>
          </a:xfrm>
        </p:spPr>
        <p:txBody>
          <a:bodyPr/>
          <a:lstStyle/>
          <a:p>
            <a:pPr algn="ctr"/>
            <a:r>
              <a:rPr lang="en-US" sz="3600"/>
              <a:t>Used in </a:t>
            </a:r>
            <a:r>
              <a:rPr lang="en-US" sz="3600" b="1" u="sng">
                <a:solidFill>
                  <a:srgbClr val="FF0000"/>
                </a:solidFill>
              </a:rPr>
              <a:t>radiation treatment</a:t>
            </a:r>
            <a:r>
              <a:rPr lang="en-US" sz="3600"/>
              <a:t> to kill cancer cells.</a:t>
            </a:r>
          </a:p>
          <a:p>
            <a:pPr algn="ctr"/>
            <a:r>
              <a:rPr lang="en-US" sz="3600"/>
              <a:t>Can be very harmful if not used correctly.</a:t>
            </a:r>
          </a:p>
        </p:txBody>
      </p:sp>
      <p:pic>
        <p:nvPicPr>
          <p:cNvPr id="79877" name="Picture 5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3408363"/>
            <a:ext cx="4683125" cy="30908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98913" cy="4114800"/>
          </a:xfrm>
        </p:spPr>
        <p:txBody>
          <a:bodyPr/>
          <a:lstStyle/>
          <a:p>
            <a:pPr algn="ctr"/>
            <a:r>
              <a:rPr lang="en-US" sz="4000"/>
              <a:t>The Incredible Hulk was the victim of gamma radiation.</a:t>
            </a:r>
          </a:p>
        </p:txBody>
      </p:sp>
      <p:pic>
        <p:nvPicPr>
          <p:cNvPr id="80900" name="Picture 4" descr="The Incredible Hulk - Incredible Hulk, The - Pic 1  ( Glossy Photos 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1255713"/>
            <a:ext cx="36718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24038"/>
            <a:ext cx="4011613" cy="3378200"/>
          </a:xfrm>
        </p:spPr>
        <p:txBody>
          <a:bodyPr/>
          <a:lstStyle/>
          <a:p>
            <a:r>
              <a:rPr lang="en-US">
                <a:effectLst/>
              </a:rPr>
              <a:t>Exploding nuclear weapons emit gamma rays.</a:t>
            </a:r>
          </a:p>
        </p:txBody>
      </p:sp>
      <p:pic>
        <p:nvPicPr>
          <p:cNvPr id="81924" name="Picture 4" descr="optbomb_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1563" y="2151063"/>
            <a:ext cx="3957637" cy="2865437"/>
          </a:xfrm>
          <a:noFill/>
          <a:ln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72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800"/>
              <a:t>Brief SUMMARY</a:t>
            </a:r>
          </a:p>
          <a:p>
            <a:pPr>
              <a:lnSpc>
                <a:spcPct val="90000"/>
              </a:lnSpc>
            </a:pPr>
            <a:r>
              <a:rPr lang="en-US"/>
              <a:t>A.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b="1" u="sng">
                <a:solidFill>
                  <a:srgbClr val="FF0000"/>
                </a:solidFill>
              </a:rPr>
              <a:t>All electromagnetic waves</a:t>
            </a:r>
            <a:r>
              <a:rPr lang="en-US"/>
              <a:t> travel at the same speed.  (300,000,000 meters/second) in a vacuum.</a:t>
            </a:r>
          </a:p>
          <a:p>
            <a:pPr>
              <a:lnSpc>
                <a:spcPct val="90000"/>
              </a:lnSpc>
            </a:pPr>
            <a:r>
              <a:rPr lang="en-US"/>
              <a:t>B.  They all have different </a:t>
            </a:r>
            <a:r>
              <a:rPr lang="en-US" b="1" u="sng">
                <a:solidFill>
                  <a:srgbClr val="FF0000"/>
                </a:solidFill>
              </a:rPr>
              <a:t>wavelengths</a:t>
            </a:r>
            <a:r>
              <a:rPr lang="en-US"/>
              <a:t> and different </a:t>
            </a:r>
            <a:r>
              <a:rPr lang="en-US" b="1" u="sng">
                <a:solidFill>
                  <a:srgbClr val="FF0000"/>
                </a:solidFill>
              </a:rPr>
              <a:t>frequencies.</a:t>
            </a:r>
          </a:p>
          <a:p>
            <a:pPr lvl="1">
              <a:lnSpc>
                <a:spcPct val="90000"/>
              </a:lnSpc>
            </a:pPr>
            <a:r>
              <a:rPr lang="en-US"/>
              <a:t>Long wavelength</a:t>
            </a:r>
            <a:r>
              <a:rPr lang="en-US">
                <a:sym typeface="Wingdings" pitchFamily="2" charset="2"/>
              </a:rPr>
              <a:t>-lowest frequency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Short wavelength highest frequency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The higher the frequency the </a:t>
            </a:r>
            <a:r>
              <a:rPr lang="en-US" b="1" u="sng">
                <a:solidFill>
                  <a:srgbClr val="FF0000"/>
                </a:solidFill>
                <a:sym typeface="Wingdings" pitchFamily="2" charset="2"/>
              </a:rPr>
              <a:t>higher the energy.</a:t>
            </a:r>
            <a:endParaRPr lang="en-US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MSp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9916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300038"/>
            <a:ext cx="8461375" cy="6340475"/>
          </a:xfrm>
        </p:spPr>
        <p:txBody>
          <a:bodyPr/>
          <a:lstStyle/>
          <a:p>
            <a:r>
              <a:rPr lang="en-US"/>
              <a:t>When an electric field changes, so does the magnetic field.  The changing magnetic field causes the electric field to change.  When one field vibrates—so does the other.</a:t>
            </a:r>
          </a:p>
          <a:p>
            <a:endParaRPr lang="en-US"/>
          </a:p>
          <a:p>
            <a:r>
              <a:rPr lang="en-US" b="1"/>
              <a:t>RESULT</a:t>
            </a:r>
            <a:r>
              <a:rPr lang="en-US"/>
              <a:t>-An </a:t>
            </a:r>
            <a:r>
              <a:rPr lang="en-US" b="1" u="sng">
                <a:solidFill>
                  <a:srgbClr val="FF0000"/>
                </a:solidFill>
              </a:rPr>
              <a:t>electromagnetic wave.</a:t>
            </a:r>
          </a:p>
          <a:p>
            <a:endParaRPr lang="en-US" b="1" u="sng">
              <a:solidFill>
                <a:srgbClr val="FF0000"/>
              </a:solidFill>
            </a:endParaRPr>
          </a:p>
          <a:p>
            <a:endParaRPr lang="en-US" b="1" u="sng">
              <a:solidFill>
                <a:srgbClr val="FF0000"/>
              </a:solidFill>
            </a:endParaRPr>
          </a:p>
          <a:p>
            <a:endParaRPr lang="en-US" b="1" u="sng">
              <a:solidFill>
                <a:srgbClr val="FF0000"/>
              </a:solidFill>
            </a:endParaRPr>
          </a:p>
          <a:p>
            <a:endParaRPr lang="en-US" b="1" u="sng">
              <a:solidFill>
                <a:srgbClr val="FF0000"/>
              </a:solidFill>
            </a:endParaRPr>
          </a:p>
          <a:p>
            <a:endParaRPr lang="en-US" b="1" u="sng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88" y="2789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em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3359150"/>
            <a:ext cx="4213225" cy="31607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388"/>
            <a:ext cx="7756525" cy="21748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3600"/>
              <a:t>Electromagnetic waves travel VERY FAST – around 300,000 kilometres per second (the speed of light).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  <p:pic>
        <p:nvPicPr>
          <p:cNvPr id="5124" name="Picture 4" descr="EARTH"/>
          <p:cNvPicPr>
            <a:picLocks noChangeAspect="1" noChangeArrowheads="1"/>
          </p:cNvPicPr>
          <p:nvPr/>
        </p:nvPicPr>
        <p:blipFill>
          <a:blip r:embed="rId2"/>
          <a:srcRect t="26106" b="6677"/>
          <a:stretch>
            <a:fillRect/>
          </a:stretch>
        </p:blipFill>
        <p:spPr bwMode="auto">
          <a:xfrm>
            <a:off x="5097463" y="2919413"/>
            <a:ext cx="3832225" cy="3627437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0200" y="2652713"/>
            <a:ext cx="392906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i="1">
                <a:solidFill>
                  <a:srgbClr val="66FFFF"/>
                </a:solidFill>
              </a:rPr>
              <a:t>At this speed they can go around the world 8 times in one second.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17452126" flipH="1">
            <a:off x="5133976" y="3433762"/>
            <a:ext cx="908050" cy="2644775"/>
          </a:xfrm>
          <a:custGeom>
            <a:avLst/>
            <a:gdLst>
              <a:gd name="G0" fmla="+- 2580528 0 0"/>
              <a:gd name="G1" fmla="+- -9177706 0 0"/>
              <a:gd name="G2" fmla="+- 2580528 0 -9177706"/>
              <a:gd name="G3" fmla="+- 10800 0 0"/>
              <a:gd name="G4" fmla="+- 0 0 25805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36 0 0"/>
              <a:gd name="G9" fmla="+- 0 0 -9177706"/>
              <a:gd name="G10" fmla="+- 6536 0 2700"/>
              <a:gd name="G11" fmla="cos G10 2580528"/>
              <a:gd name="G12" fmla="sin G10 2580528"/>
              <a:gd name="G13" fmla="cos 13500 2580528"/>
              <a:gd name="G14" fmla="sin 13500 2580528"/>
              <a:gd name="G15" fmla="+- G11 10800 0"/>
              <a:gd name="G16" fmla="+- G12 10800 0"/>
              <a:gd name="G17" fmla="+- G13 10800 0"/>
              <a:gd name="G18" fmla="+- G14 10800 0"/>
              <a:gd name="G19" fmla="*/ 6536 1 2"/>
              <a:gd name="G20" fmla="+- G19 5400 0"/>
              <a:gd name="G21" fmla="cos G20 2580528"/>
              <a:gd name="G22" fmla="sin G20 2580528"/>
              <a:gd name="G23" fmla="+- G21 10800 0"/>
              <a:gd name="G24" fmla="+- G12 G23 G22"/>
              <a:gd name="G25" fmla="+- G22 G23 G11"/>
              <a:gd name="G26" fmla="cos 10800 2580528"/>
              <a:gd name="G27" fmla="sin 10800 2580528"/>
              <a:gd name="G28" fmla="cos 6536 2580528"/>
              <a:gd name="G29" fmla="sin 6536 25805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177706"/>
              <a:gd name="G36" fmla="sin G34 -9177706"/>
              <a:gd name="G37" fmla="+/ -9177706 25805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36 G39"/>
              <a:gd name="G43" fmla="sin 6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93 w 21600"/>
              <a:gd name="T5" fmla="*/ 2486 h 21600"/>
              <a:gd name="T6" fmla="*/ 4155 w 21600"/>
              <a:gd name="T7" fmla="*/ 5233 h 21600"/>
              <a:gd name="T8" fmla="*/ 14972 w 21600"/>
              <a:gd name="T9" fmla="*/ 5768 h 21600"/>
              <a:gd name="T10" fmla="*/ 21235 w 21600"/>
              <a:gd name="T11" fmla="*/ 19364 h 21600"/>
              <a:gd name="T12" fmla="*/ 14434 w 21600"/>
              <a:gd name="T13" fmla="*/ 20034 h 21600"/>
              <a:gd name="T14" fmla="*/ 13765 w 21600"/>
              <a:gd name="T15" fmla="*/ 1323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52" y="14946"/>
                </a:moveTo>
                <a:cubicBezTo>
                  <a:pt x="16811" y="13777"/>
                  <a:pt x="17336" y="12312"/>
                  <a:pt x="17336" y="10800"/>
                </a:cubicBezTo>
                <a:cubicBezTo>
                  <a:pt x="17336" y="7190"/>
                  <a:pt x="14409" y="4264"/>
                  <a:pt x="10800" y="4264"/>
                </a:cubicBezTo>
                <a:cubicBezTo>
                  <a:pt x="8866" y="4263"/>
                  <a:pt x="7032" y="5120"/>
                  <a:pt x="5790" y="6602"/>
                </a:cubicBezTo>
                <a:lnTo>
                  <a:pt x="2521" y="3863"/>
                </a:lnTo>
                <a:cubicBezTo>
                  <a:pt x="4573" y="1414"/>
                  <a:pt x="760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298"/>
                  <a:pt x="20733" y="15720"/>
                  <a:pt x="19148" y="17651"/>
                </a:cubicBezTo>
                <a:lnTo>
                  <a:pt x="21235" y="19364"/>
                </a:lnTo>
                <a:lnTo>
                  <a:pt x="14434" y="20034"/>
                </a:lnTo>
                <a:lnTo>
                  <a:pt x="13765" y="13233"/>
                </a:lnTo>
                <a:lnTo>
                  <a:pt x="15852" y="149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4572000"/>
          </a:xfrm>
        </p:spPr>
        <p:txBody>
          <a:bodyPr/>
          <a:lstStyle/>
          <a:p>
            <a:pPr marL="609600" indent="-609600"/>
            <a:r>
              <a:rPr lang="en-US" b="1"/>
              <a:t>Waves or Particles?</a:t>
            </a:r>
          </a:p>
          <a:p>
            <a:pPr marL="609600" indent="-609600">
              <a:buFontTx/>
              <a:buChar char="•"/>
            </a:pPr>
            <a:r>
              <a:rPr lang="en-US"/>
              <a:t>Electromagnetic radiation has properties of waves but also can be thought of as a </a:t>
            </a:r>
            <a:r>
              <a:rPr lang="en-US" b="1" u="sng">
                <a:solidFill>
                  <a:srgbClr val="FF0000"/>
                </a:solidFill>
              </a:rPr>
              <a:t>stream of particles.</a:t>
            </a:r>
          </a:p>
          <a:p>
            <a:pPr marL="990600" lvl="1" indent="-533400"/>
            <a:r>
              <a:rPr lang="en-US"/>
              <a:t>Example:  Light</a:t>
            </a:r>
          </a:p>
          <a:p>
            <a:pPr marL="1371600" lvl="2" indent="-457200"/>
            <a:r>
              <a:rPr lang="en-US"/>
              <a:t>Light as a wave:  Light behaves as a transverse wave which we can filter using polarized lenses.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</a:pPr>
            <a:r>
              <a:rPr lang="en-US"/>
              <a:t>Light as particles (photons): When directed at a substance light can knock electrons off of a substance (Photoelectric effect)</a:t>
            </a:r>
          </a:p>
          <a:p>
            <a:pPr marL="609600" indent="-609600"/>
            <a:endParaRPr lang="en-US"/>
          </a:p>
          <a:p>
            <a:pPr marL="609600" indent="-609600"/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88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0" name="AutoShape 4" descr="Polariz.gif"/>
          <p:cNvSpPr>
            <a:spLocks noChangeAspect="1" noChangeArrowheads="1"/>
          </p:cNvSpPr>
          <p:nvPr/>
        </p:nvSpPr>
        <p:spPr bwMode="auto">
          <a:xfrm>
            <a:off x="3910013" y="2813050"/>
            <a:ext cx="1222375" cy="9144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88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2" name="Picture 6" descr="Polari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4924425"/>
            <a:ext cx="2743200" cy="1462088"/>
          </a:xfrm>
          <a:prstGeom prst="rect">
            <a:avLst/>
          </a:prstGeom>
          <a:noFill/>
        </p:spPr>
      </p:pic>
      <p:pic>
        <p:nvPicPr>
          <p:cNvPr id="39944" name="Picture 8" descr="222px-Photoelectric_eff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4757738"/>
            <a:ext cx="2463800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0988"/>
            <a:ext cx="8915400" cy="5129212"/>
          </a:xfrm>
        </p:spPr>
        <p:txBody>
          <a:bodyPr/>
          <a:lstStyle/>
          <a:p>
            <a:r>
              <a:rPr lang="en-US" sz="3200" b="1" u="sng">
                <a:solidFill>
                  <a:srgbClr val="FF0000"/>
                </a:solidFill>
              </a:rPr>
              <a:t>Electromagnetic Spectrum</a:t>
            </a:r>
            <a:r>
              <a:rPr lang="en-US" sz="3200"/>
              <a:t>—name for the range of electromagnetic waves when placed in order of increasing frequency</a:t>
            </a:r>
            <a:endParaRPr lang="en-US" sz="360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2260600"/>
            <a:ext cx="870426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28638" y="2351088"/>
            <a:ext cx="14478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RADIO WAVES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62038" y="3265488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MICROWAVES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81238" y="2351088"/>
            <a:ext cx="1905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INFRARED RAYS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43338" y="3341688"/>
            <a:ext cx="25527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VISIBLE LIGHT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567238" y="2274888"/>
            <a:ext cx="2667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ULTRAVIOLET RAYS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548438" y="3189288"/>
            <a:ext cx="1447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X-RAYS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462838" y="2198688"/>
            <a:ext cx="14478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GAMMA RAYS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 autoUpdateAnimBg="0"/>
      <p:bldP spid="43014" grpId="0" animBg="1" autoUpdateAnimBg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ize comparison of wavelenghts with respective object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5588"/>
            <a:ext cx="9144000" cy="4062412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49238" y="188913"/>
            <a:ext cx="8669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Notice the wavelength is </a:t>
            </a:r>
          </a:p>
          <a:p>
            <a:pPr algn="ctr"/>
            <a:r>
              <a:rPr lang="en-US"/>
              <a:t>long (Radio waves) and gets shorter (Gamma Rays)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1355725" y="1146175"/>
            <a:ext cx="955675" cy="2136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635875" y="1157288"/>
            <a:ext cx="669925" cy="20097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nimBg="1"/>
      <p:bldP spid="440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EMSp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925"/>
            <a:ext cx="9144000" cy="504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747</Words>
  <Application>Microsoft PowerPoint</Application>
  <PresentationFormat>On-screen Show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Electromagnetic Waves &amp; the Electromagnetic Spectrum</vt:lpstr>
      <vt:lpstr>Electromagnetic Waves</vt:lpstr>
      <vt:lpstr>Slide 3</vt:lpstr>
      <vt:lpstr>Slide 4</vt:lpstr>
      <vt:lpstr>Slide 5</vt:lpstr>
      <vt:lpstr>Slide 6</vt:lpstr>
      <vt:lpstr>Slide 7</vt:lpstr>
      <vt:lpstr>Slide 8</vt:lpstr>
      <vt:lpstr>Slide 9</vt:lpstr>
      <vt:lpstr>RADIO WAVES</vt:lpstr>
      <vt:lpstr> </vt:lpstr>
      <vt:lpstr>Slide 12</vt:lpstr>
      <vt:lpstr>Slide 13</vt:lpstr>
      <vt:lpstr>MICROWAVES</vt:lpstr>
      <vt:lpstr>Slide 15</vt:lpstr>
      <vt:lpstr>Slide 16</vt:lpstr>
      <vt:lpstr>INFRARED RAYS</vt:lpstr>
      <vt:lpstr>Slide 18</vt:lpstr>
      <vt:lpstr>Slide 19</vt:lpstr>
      <vt:lpstr>VISIBLE LIGHT</vt:lpstr>
      <vt:lpstr>Slide 21</vt:lpstr>
      <vt:lpstr>ULTRAVIOLET RAYS</vt:lpstr>
      <vt:lpstr>Slide 23</vt:lpstr>
      <vt:lpstr>Slide 24</vt:lpstr>
      <vt:lpstr>Slide 25</vt:lpstr>
      <vt:lpstr> X- RAYS</vt:lpstr>
      <vt:lpstr>Slide 27</vt:lpstr>
      <vt:lpstr>Slide 28</vt:lpstr>
      <vt:lpstr>Slide 29</vt:lpstr>
      <vt:lpstr>GAMMA RAYS</vt:lpstr>
      <vt:lpstr>Slide 31</vt:lpstr>
      <vt:lpstr>Slide 32</vt:lpstr>
      <vt:lpstr>Exploding nuclear weapons emit gamma rays.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Richards</dc:creator>
  <cp:lastModifiedBy>HISD</cp:lastModifiedBy>
  <cp:revision>46</cp:revision>
  <dcterms:created xsi:type="dcterms:W3CDTF">2001-09-18T14:49:25Z</dcterms:created>
  <dcterms:modified xsi:type="dcterms:W3CDTF">2013-05-15T19:24:54Z</dcterms:modified>
</cp:coreProperties>
</file>