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88" r:id="rId6"/>
    <p:sldId id="289" r:id="rId7"/>
    <p:sldId id="275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90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9CC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977B9C9-021A-4591-AE4C-E710BBFB26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30CF0-6E6A-4678-9E9A-9B30A20447A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last definition is really at the heart of geography.  Maps are the tools of geographers:  If something can be mapped, it’s geography.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3289D-2F05-4FFD-98FE-5366A9DB753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B15D8-6C68-40C0-B54C-D34BE5352CF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B9C9-021A-4591-AE4C-E710BBFB26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56ADCE-A5A7-4694-B3B3-8D2E77B2FF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2A0E5-EF0A-45A1-BD08-8D4BA4B6C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87891-29FD-4347-B70D-EE8F59C41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6017B6-FA37-4269-9BDA-9F493A3C2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37BA35-D1F3-4F6E-9FC4-0743994D6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58A1-6B0E-442A-A008-A2CF21618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881C5-E32C-43A1-A2A4-9983A81FE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56CF-A1F2-422D-AB5E-DFB209058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59C5-24C5-4B30-B615-4742902C5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16A0-01C8-48E7-8F74-8CB4888C1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DEDB2-5D24-4000-8DEF-8E4D329BC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5AA6-57C2-46FA-B5A0-7B9B12BC7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9A6DE-7980-4637-88C7-5271E5C67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OwlTeacher.com</a:t>
            </a: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DA48305-D975-4D07-BA70-C8AFE72BE9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14400"/>
            <a:ext cx="7772400" cy="2209800"/>
          </a:xfrm>
        </p:spPr>
        <p:txBody>
          <a:bodyPr/>
          <a:lstStyle/>
          <a:p>
            <a:r>
              <a:rPr lang="en-US" sz="5400" b="1" dirty="0" smtClean="0">
                <a:latin typeface="Comic Sans MS" pitchFamily="66" charset="0"/>
              </a:rPr>
              <a:t>Unit 2:</a:t>
            </a:r>
            <a:r>
              <a:rPr lang="en-US" sz="5400" b="1" dirty="0">
                <a:latin typeface="Comic Sans MS" pitchFamily="66" charset="0"/>
              </a:rPr>
              <a:t/>
            </a:r>
            <a:br>
              <a:rPr lang="en-US" sz="5400" b="1" dirty="0">
                <a:latin typeface="Comic Sans MS" pitchFamily="66" charset="0"/>
              </a:rPr>
            </a:br>
            <a:r>
              <a:rPr lang="en-US" b="1" dirty="0">
                <a:latin typeface="Comic Sans MS" pitchFamily="66" charset="0"/>
              </a:rPr>
              <a:t>The World of Geography</a:t>
            </a:r>
            <a:br>
              <a:rPr lang="en-US" b="1" dirty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pic>
        <p:nvPicPr>
          <p:cNvPr id="2054" name="Picture 6" descr="j023468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3295650" cy="304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r>
              <a:rPr lang="en-US" sz="4000" u="sng"/>
              <a:t>The Five Themes: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94360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2800"/>
              <a:t>Location – Geographers begin to study a place by finding where it is, or its location.</a:t>
            </a:r>
          </a:p>
          <a:p>
            <a:pPr marL="609600" indent="-609600">
              <a:buFontTx/>
              <a:buAutoNum type="arabicParenR"/>
            </a:pPr>
            <a:endParaRPr lang="en-US" sz="2800"/>
          </a:p>
          <a:p>
            <a:pPr marL="609600" indent="-609600">
              <a:buFontTx/>
              <a:buAutoNum type="arabicParenR"/>
            </a:pPr>
            <a:r>
              <a:rPr lang="en-US" sz="2800"/>
              <a:t>Place – Geographers study the physical and human features of a location.</a:t>
            </a:r>
          </a:p>
          <a:p>
            <a:pPr marL="609600" indent="-609600">
              <a:buFontTx/>
              <a:buAutoNum type="arabicParenR"/>
            </a:pPr>
            <a:endParaRPr lang="en-US" sz="2800"/>
          </a:p>
          <a:p>
            <a:pPr marL="609600" indent="-609600">
              <a:buFontTx/>
              <a:buAutoNum type="arabicParenR"/>
            </a:pPr>
            <a:r>
              <a:rPr lang="en-US" sz="2800"/>
              <a:t>Human-Environment Interaction – Geographers study how people affect or shape physical characteristics of their natural surroundings and how does their surroundings (environment) affect them?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marL="609600" indent="-609600">
              <a:buFontTx/>
              <a:buAutoNum type="arabicParenR" startAt="4"/>
            </a:pPr>
            <a:r>
              <a:rPr lang="en-US"/>
              <a:t>Movement – Helps explain how people, goods, and ideas get from one place to another.</a:t>
            </a:r>
          </a:p>
          <a:p>
            <a:pPr marL="609600" indent="-609600">
              <a:buFontTx/>
              <a:buAutoNum type="arabicParenR" startAt="4"/>
            </a:pPr>
            <a:endParaRPr lang="en-US"/>
          </a:p>
          <a:p>
            <a:pPr marL="609600" indent="-609600">
              <a:buFontTx/>
              <a:buAutoNum type="arabicParenR" startAt="4"/>
            </a:pPr>
            <a:r>
              <a:rPr lang="en-US"/>
              <a:t>Regions – Geographers compare the climate, land, population, or history of one place to another.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3600"/>
              <a:t>There are two ways to think about location:</a:t>
            </a:r>
          </a:p>
          <a:p>
            <a:pPr marL="990600" lvl="1" indent="-533400">
              <a:buFont typeface="Tahoma" charset="0"/>
              <a:buAutoNum type="arabicPeriod"/>
            </a:pPr>
            <a:r>
              <a:rPr lang="en-US" sz="3200"/>
              <a:t>absolute location – describes the place’s exact position on the Earth.</a:t>
            </a:r>
          </a:p>
          <a:p>
            <a:pPr marL="990600" lvl="1" indent="-533400">
              <a:buFont typeface="Tahoma" charset="0"/>
              <a:buAutoNum type="arabicPeriod"/>
            </a:pPr>
            <a:r>
              <a:rPr lang="en-US" sz="3200"/>
              <a:t>relative location – explains where a place is by describing places near it.</a:t>
            </a:r>
          </a:p>
          <a:p>
            <a:pPr marL="990600" lvl="1" indent="-533400"/>
            <a:endParaRPr lang="en-US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includes a location’s physical and human features.</a:t>
            </a:r>
          </a:p>
          <a:p>
            <a:pPr lvl="1">
              <a:lnSpc>
                <a:spcPct val="90000"/>
              </a:lnSpc>
            </a:pPr>
            <a:r>
              <a:rPr lang="en-US"/>
              <a:t>To describe physical features, you might say that the climate is hot or cold or that the land is hilly.</a:t>
            </a:r>
          </a:p>
          <a:p>
            <a:pPr lvl="1">
              <a:lnSpc>
                <a:spcPct val="90000"/>
              </a:lnSpc>
            </a:pPr>
            <a:r>
              <a:rPr lang="en-US"/>
              <a:t>To describe human features, you might discuss how many people live there, what types of work they do, or what they do for fun.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Human-Environment Interaction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people adjust to and change their environment?  How does the environment adjust to and change the people?</a:t>
            </a:r>
          </a:p>
          <a:p>
            <a:r>
              <a:rPr lang="en-US"/>
              <a:t>Geographers also use interaction to study the consequences of people’s actions.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Human-Environment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z="2400" dirty="0" smtClean="0"/>
              <a:t>Depend on the environment</a:t>
            </a:r>
          </a:p>
          <a:p>
            <a:pPr lvl="1"/>
            <a:r>
              <a:rPr lang="en-US" sz="2400" dirty="0" smtClean="0"/>
              <a:t>We depend on water sources for drinking.</a:t>
            </a:r>
          </a:p>
          <a:p>
            <a:pPr lvl="1"/>
            <a:r>
              <a:rPr lang="en-US" sz="2400" dirty="0" smtClean="0"/>
              <a:t>We depend on the gases that trees produce for breathing.</a:t>
            </a:r>
          </a:p>
          <a:p>
            <a:r>
              <a:rPr lang="en-US" sz="2400" dirty="0" smtClean="0"/>
              <a:t>Adapt to the environment</a:t>
            </a:r>
          </a:p>
          <a:p>
            <a:pPr lvl="1"/>
            <a:r>
              <a:rPr lang="en-US" sz="2400" dirty="0" smtClean="0"/>
              <a:t>The clothing we wear depends on the weather.</a:t>
            </a:r>
          </a:p>
          <a:p>
            <a:pPr lvl="1"/>
            <a:r>
              <a:rPr lang="en-US" sz="2400" dirty="0" smtClean="0"/>
              <a:t>We put A/C in our houses because it’s hot in Houston.</a:t>
            </a:r>
          </a:p>
          <a:p>
            <a:r>
              <a:rPr lang="en-US" sz="2400" dirty="0" smtClean="0"/>
              <a:t>Modify the environment</a:t>
            </a:r>
          </a:p>
          <a:p>
            <a:pPr lvl="1"/>
            <a:r>
              <a:rPr lang="en-US" sz="2400" dirty="0" smtClean="0"/>
              <a:t>We plant seeds into the earth for food.</a:t>
            </a:r>
          </a:p>
          <a:p>
            <a:pPr lvl="1"/>
            <a:r>
              <a:rPr lang="en-US" sz="2400" dirty="0" smtClean="0"/>
              <a:t>We build roadways for transportation.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Explains how people, goods, and ideas move from one place to another.</a:t>
            </a:r>
          </a:p>
          <a:p>
            <a:r>
              <a:rPr lang="en-US"/>
              <a:t>Helps geographers understand cultural changes.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region has a unifying characteristic, like climate, land, population, or history.</a:t>
            </a:r>
          </a:p>
          <a:p>
            <a:r>
              <a:rPr lang="en-US"/>
              <a:t>On maps, geographers use color and shape or special symbols to show regions.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 dirty="0" smtClean="0">
                <a:latin typeface="Comic Sans MS" pitchFamily="66" charset="0"/>
              </a:rPr>
              <a:t>What </a:t>
            </a:r>
            <a:r>
              <a:rPr lang="en-US" sz="4400" b="1" i="1" dirty="0">
                <a:latin typeface="Comic Sans MS" pitchFamily="66" charset="0"/>
              </a:rPr>
              <a:t>is Geography?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latin typeface="Comic Sans MS" pitchFamily="66" charset="0"/>
              </a:rPr>
              <a:t>*</a:t>
            </a:r>
            <a:r>
              <a:rPr lang="en-US" sz="3600" dirty="0">
                <a:latin typeface="Comic Sans MS" pitchFamily="66" charset="0"/>
              </a:rPr>
              <a:t>It is the study of our earth; our home.</a:t>
            </a:r>
          </a:p>
          <a:p>
            <a:pPr algn="ctr">
              <a:buFontTx/>
              <a:buNone/>
            </a:pPr>
            <a:r>
              <a:rPr lang="en-US" sz="3600" i="1" dirty="0">
                <a:latin typeface="Comic Sans MS" pitchFamily="66" charset="0"/>
              </a:rPr>
              <a:t>OR</a:t>
            </a:r>
          </a:p>
          <a:p>
            <a:pPr>
              <a:buFontTx/>
              <a:buNone/>
            </a:pPr>
            <a:r>
              <a:rPr lang="en-US" sz="3600" dirty="0">
                <a:latin typeface="Comic Sans MS" pitchFamily="66" charset="0"/>
              </a:rPr>
              <a:t>*Anything that can be mapped!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>
                <a:latin typeface="Comic Sans MS" pitchFamily="66" charset="0"/>
              </a:rPr>
              <a:t>*Geography mixes up the physical and human aspects of our world into one field of study.</a:t>
            </a:r>
          </a:p>
          <a:p>
            <a:pPr algn="ctr">
              <a:buFontTx/>
              <a:buNone/>
            </a:pPr>
            <a:endParaRPr lang="en-US" sz="400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4000">
                <a:latin typeface="Comic Sans MS" pitchFamily="66" charset="0"/>
              </a:rPr>
              <a:t>*Geography shows the relationship between people and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geographer?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600"/>
              <a:t>Someone who analyzes the Earth from many points of view.</a:t>
            </a:r>
          </a:p>
          <a:p>
            <a:pPr lvl="3">
              <a:buFont typeface="Tahoma" charset="0"/>
              <a:buNone/>
            </a:pPr>
            <a:endParaRPr lang="en-US" sz="3600"/>
          </a:p>
        </p:txBody>
      </p:sp>
      <p:pic>
        <p:nvPicPr>
          <p:cNvPr id="20484" name="Picture 4" descr="j03099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209800"/>
            <a:ext cx="3373438" cy="3429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Parts of a Map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Tx/>
              <a:buNone/>
            </a:pPr>
            <a:endParaRPr lang="en-US" altLang="en-US" sz="28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accent1"/>
                </a:solidFill>
              </a:rPr>
              <a:t>What are some parts of a map that are used as tools for reading and analyzing the map?</a:t>
            </a:r>
          </a:p>
        </p:txBody>
      </p:sp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3925" y="292100"/>
            <a:ext cx="1793875" cy="1841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7924800" cy="5410200"/>
          </a:xfrm>
        </p:spPr>
        <p:txBody>
          <a:bodyPr/>
          <a:lstStyle/>
          <a:p>
            <a:pPr>
              <a:buClr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Title</a:t>
            </a:r>
          </a:p>
          <a:p>
            <a:pPr>
              <a:buClrTx/>
            </a:pPr>
            <a:r>
              <a:rPr lang="en-US" altLang="en-US" sz="2000" dirty="0" smtClean="0"/>
              <a:t>The title is the subject </a:t>
            </a:r>
            <a:r>
              <a:rPr lang="en-US" altLang="en-US" sz="2000" dirty="0" smtClean="0"/>
              <a:t>of your </a:t>
            </a:r>
            <a:r>
              <a:rPr lang="en-US" altLang="en-US" sz="2000" dirty="0" smtClean="0"/>
              <a:t>map.</a:t>
            </a:r>
            <a:endParaRPr lang="en-US" altLang="en-US" sz="20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Compass </a:t>
            </a:r>
            <a:r>
              <a:rPr lang="en-US" altLang="en-US" sz="2000" dirty="0" smtClean="0">
                <a:solidFill>
                  <a:schemeClr val="accent1"/>
                </a:solidFill>
              </a:rPr>
              <a:t>Rose</a:t>
            </a:r>
            <a:endParaRPr lang="en-US" altLang="en-US" sz="2000" i="1" dirty="0" smtClean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 smtClean="0"/>
              <a:t>A compass rose is a model of a compass. It tells the cardinal directions, which are north, south, east, and west.</a:t>
            </a: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Scale</a:t>
            </a:r>
            <a:endParaRPr lang="en-US" altLang="en-US" sz="2000" i="1" dirty="0" smtClean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 smtClean="0"/>
              <a:t>The scale on a map tells you the relative distance on the map to the real world. For example, a map’s scale may tell you that one inch on the map equals one mile in the real world.</a:t>
            </a:r>
            <a:endParaRPr lang="en-US" altLang="en-US" sz="2000" dirty="0" smtClean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Key/Legend</a:t>
            </a:r>
            <a:endParaRPr lang="en-US" altLang="en-US" sz="2000" i="1" dirty="0">
              <a:solidFill>
                <a:schemeClr val="accent1"/>
              </a:solidFill>
            </a:endParaRPr>
          </a:p>
          <a:p>
            <a:pPr>
              <a:buClrTx/>
            </a:pPr>
            <a:r>
              <a:rPr lang="en-US" altLang="en-US" sz="2000" dirty="0"/>
              <a:t>The key, or legend, on a map explains what the symbols on a map represent, such as triangles representing trees.</a:t>
            </a:r>
          </a:p>
          <a:p>
            <a:pPr>
              <a:buClrTx/>
              <a:buFontTx/>
              <a:buNone/>
            </a:pPr>
            <a:r>
              <a:rPr lang="en-US" altLang="en-US" sz="2000" dirty="0" smtClean="0">
                <a:solidFill>
                  <a:schemeClr val="accent1"/>
                </a:solidFill>
              </a:rPr>
              <a:t>Labels</a:t>
            </a:r>
            <a:endParaRPr lang="en-US" altLang="en-US" sz="2000" dirty="0" smtClean="0"/>
          </a:p>
          <a:p>
            <a:pPr>
              <a:buClrTx/>
            </a:pPr>
            <a:r>
              <a:rPr lang="en-US" sz="2000" dirty="0" smtClean="0"/>
              <a:t>Labels i</a:t>
            </a:r>
            <a:r>
              <a:rPr lang="en-US" sz="2000" dirty="0" smtClean="0"/>
              <a:t>dentify human and physical characteristics of the environment.</a:t>
            </a:r>
            <a:endParaRPr lang="en-US" sz="2000" dirty="0"/>
          </a:p>
        </p:txBody>
      </p:sp>
      <p:pic>
        <p:nvPicPr>
          <p:cNvPr id="7066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43800" y="0"/>
            <a:ext cx="1422400" cy="1460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894638" cy="106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3800"/>
              <a:t>How Latitude and Longitude Form the Global Grid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750" y="2028825"/>
            <a:ext cx="2889250" cy="3609975"/>
          </a:xfrm>
          <a:prstGeom prst="rect">
            <a:avLst/>
          </a:prstGeom>
          <a:noFill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4988" y="2028825"/>
            <a:ext cx="2767012" cy="3457575"/>
          </a:xfrm>
          <a:prstGeom prst="rect">
            <a:avLst/>
          </a:prstGeom>
          <a:noFill/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2028825"/>
            <a:ext cx="2951162" cy="3686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927100"/>
          </a:xfrm>
        </p:spPr>
        <p:txBody>
          <a:bodyPr/>
          <a:lstStyle/>
          <a:p>
            <a:r>
              <a:rPr lang="en-US" altLang="en-US"/>
              <a:t>The Hemispheres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990600"/>
            <a:ext cx="4337050" cy="5638800"/>
          </a:xfrm>
          <a:prstGeom prst="rect">
            <a:avLst/>
          </a:prstGeom>
          <a:noFill/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2750" y="990600"/>
            <a:ext cx="4992688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Five Themes of Geography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There are five ways to look at the earth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When geographers work, they are guided by two basic questions:</a:t>
            </a:r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endParaRPr lang="en-US"/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r>
              <a:rPr lang="en-US" b="1"/>
              <a:t>Where are things located?</a:t>
            </a:r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endParaRPr lang="en-US" b="1"/>
          </a:p>
          <a:p>
            <a:pPr marL="990600" lvl="1" indent="-533400">
              <a:lnSpc>
                <a:spcPct val="90000"/>
              </a:lnSpc>
              <a:buFont typeface="Tahoma" charset="0"/>
              <a:buAutoNum type="arabicParenR"/>
            </a:pPr>
            <a:r>
              <a:rPr lang="en-US" b="1"/>
              <a:t>Why are they there?</a:t>
            </a:r>
          </a:p>
          <a:p>
            <a:pPr marL="990600" lvl="1" indent="-533400" algn="ctr">
              <a:lnSpc>
                <a:spcPct val="90000"/>
              </a:lnSpc>
              <a:buFont typeface="Tahoma" charset="0"/>
              <a:buNone/>
            </a:pPr>
            <a:endParaRPr lang="en-US" b="1">
              <a:latin typeface="Comic Sans MS" pitchFamily="66" charset="0"/>
            </a:endParaRPr>
          </a:p>
          <a:p>
            <a:pPr marL="990600" lvl="1" indent="-533400" algn="ctr">
              <a:lnSpc>
                <a:spcPct val="90000"/>
              </a:lnSpc>
              <a:buFont typeface="Tahoma" charset="0"/>
              <a:buNone/>
            </a:pPr>
            <a:r>
              <a:rPr lang="en-US" b="1">
                <a:latin typeface="Comic Sans MS" pitchFamily="66" charset="0"/>
              </a:rPr>
              <a:t>To find these answers, geographers use five themes to organize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0">
      <a:dk1>
        <a:srgbClr val="003366"/>
      </a:dk1>
      <a:lt1>
        <a:srgbClr val="5D93FF"/>
      </a:lt1>
      <a:dk2>
        <a:srgbClr val="000066"/>
      </a:dk2>
      <a:lt2>
        <a:srgbClr val="000066"/>
      </a:lt2>
      <a:accent1>
        <a:srgbClr val="6666FF"/>
      </a:accent1>
      <a:accent2>
        <a:srgbClr val="9999FF"/>
      </a:accent2>
      <a:accent3>
        <a:srgbClr val="B6C8FF"/>
      </a:accent3>
      <a:accent4>
        <a:srgbClr val="002A56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9">
        <a:dk1>
          <a:srgbClr val="003366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002A56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10">
        <a:dk1>
          <a:srgbClr val="003366"/>
        </a:dk1>
        <a:lt1>
          <a:srgbClr val="5D93FF"/>
        </a:lt1>
        <a:dk2>
          <a:srgbClr val="000066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002A56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1664</TotalTime>
  <Words>655</Words>
  <Application>Microsoft Office PowerPoint</Application>
  <PresentationFormat>On-screen Show (4:3)</PresentationFormat>
  <Paragraphs>76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Ocean</vt:lpstr>
      <vt:lpstr>Unit 2: The World of Geography </vt:lpstr>
      <vt:lpstr>Slide 2</vt:lpstr>
      <vt:lpstr>Slide 3</vt:lpstr>
      <vt:lpstr>What is a geographer?</vt:lpstr>
      <vt:lpstr>The Parts of a Map</vt:lpstr>
      <vt:lpstr>Slide 6</vt:lpstr>
      <vt:lpstr>How Latitude and Longitude Form the Global Grid</vt:lpstr>
      <vt:lpstr>The Hemispheres</vt:lpstr>
      <vt:lpstr>The Five Themes of Geography</vt:lpstr>
      <vt:lpstr>The Five Themes:</vt:lpstr>
      <vt:lpstr>Slide 11</vt:lpstr>
      <vt:lpstr>Location</vt:lpstr>
      <vt:lpstr>Place</vt:lpstr>
      <vt:lpstr>Human-Environment Interaction</vt:lpstr>
      <vt:lpstr>Human-Environment Interaction</vt:lpstr>
      <vt:lpstr>Movement</vt:lpstr>
      <vt:lpstr>Regions</vt:lpstr>
    </vt:vector>
  </TitlesOfParts>
  <Company>Bliss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An Overview of Geography **************************</dc:title>
  <dc:creator>Anna Bettencourt</dc:creator>
  <cp:lastModifiedBy>HISD</cp:lastModifiedBy>
  <cp:revision>44</cp:revision>
  <dcterms:created xsi:type="dcterms:W3CDTF">2003-07-30T01:57:15Z</dcterms:created>
  <dcterms:modified xsi:type="dcterms:W3CDTF">2013-09-17T21:45:55Z</dcterms:modified>
</cp:coreProperties>
</file>