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3" r:id="rId2"/>
    <p:sldId id="262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CC"/>
    <a:srgbClr val="9966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6DAEF-5338-45FA-955E-589EA41E2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D197C-5A55-4480-9E40-444810D47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44AA3-5D6E-407A-9DB3-E0431146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C2781-642A-48F7-A22E-C1D416EA2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591B-4CE2-4D8A-A5EE-430B29723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BFA3-8BA4-413F-A4EB-A979F0878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58DA1-0072-41BF-ADD0-4E9C757B2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36399-BF12-46CD-A03D-40305F8DE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14913-1E5B-4F9C-816D-94FFC9D27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F2181-3DF1-4510-8D11-1EA667E8D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70DE9-3C11-47CA-B728-85D041C85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34FED-AC1B-406D-B57A-068EC845E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66308-F252-441A-B834-DDA0DA5FB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E70BF-9EB9-4F75-9E82-EAD9D0DD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0C02ADF-31E0-4029-8479-F4657964A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  <p:sldLayoutId id="2147483662" r:id="rId13"/>
    <p:sldLayoutId id="2147483661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Warm-up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Write about this political cartoon.  How does it make you feel and why?  What do you think it is about?</a:t>
            </a:r>
          </a:p>
        </p:txBody>
      </p:sp>
      <p:pic>
        <p:nvPicPr>
          <p:cNvPr id="16387" name="Picture 7" descr="and081512blog-600x44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14600"/>
            <a:ext cx="56388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>
                <a:solidFill>
                  <a:schemeClr val="hlink"/>
                </a:solidFill>
                <a:latin typeface="Old English Text MT" pitchFamily="66" charset="0"/>
              </a:rPr>
              <a:t>C</a:t>
            </a:r>
            <a:r>
              <a:rPr lang="en-US" sz="4000" smtClean="0"/>
              <a:t>onclusions can you draw?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5602" name="Text Box 7"/>
          <p:cNvSpPr txBox="1">
            <a:spLocks noChangeArrowheads="1"/>
          </p:cNvSpPr>
          <p:nvPr/>
        </p:nvSpPr>
        <p:spPr bwMode="auto">
          <a:xfrm>
            <a:off x="6232525" y="1484313"/>
            <a:ext cx="2301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What does Obama think of Romney?  What does Romney think of Obama?</a:t>
            </a: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5851525" y="3276600"/>
            <a:ext cx="2530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What prior knowledge do you think you need to reach any conclusions about this picture? </a:t>
            </a:r>
          </a:p>
        </p:txBody>
      </p: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6156325" y="5522913"/>
            <a:ext cx="237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What can you conclude?</a:t>
            </a:r>
          </a:p>
        </p:txBody>
      </p:sp>
      <p:pic>
        <p:nvPicPr>
          <p:cNvPr id="25605" name="Picture 10" descr="Painting-His-Oppone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50292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>
                <a:solidFill>
                  <a:srgbClr val="FF33CC"/>
                </a:solidFill>
                <a:latin typeface="Batik Regular"/>
              </a:rPr>
              <a:t>S</a:t>
            </a:r>
            <a:r>
              <a:rPr lang="en-US" smtClean="0"/>
              <a:t>ummarize the main idea.</a:t>
            </a:r>
          </a:p>
        </p:txBody>
      </p:sp>
      <p:pic>
        <p:nvPicPr>
          <p:cNvPr id="26626" name="Picture 6" descr="Painting-His-Opponen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50292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Box 10"/>
          <p:cNvSpPr txBox="1">
            <a:spLocks noChangeArrowheads="1"/>
          </p:cNvSpPr>
          <p:nvPr/>
        </p:nvSpPr>
        <p:spPr bwMode="auto">
          <a:xfrm>
            <a:off x="1371600" y="5562600"/>
            <a:ext cx="685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The summary puts all your information together in one or two sentences that give the main idea with supporting details.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6600"/>
                </a:solidFill>
              </a:rPr>
              <a:t>What’s Wrong With Kids Nowadays?</a:t>
            </a:r>
          </a:p>
        </p:txBody>
      </p:sp>
      <p:pic>
        <p:nvPicPr>
          <p:cNvPr id="27650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76400"/>
            <a:ext cx="82296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71800"/>
            <a:ext cx="8305800" cy="1828800"/>
          </a:xfrm>
        </p:spPr>
        <p:txBody>
          <a:bodyPr/>
          <a:lstStyle/>
          <a:p>
            <a:pPr eaLnBrk="1" hangingPunct="1"/>
            <a:r>
              <a:rPr lang="en-US" sz="4800" smtClean="0"/>
              <a:t>Political Cartoons: Using </a:t>
            </a:r>
            <a:br>
              <a:rPr lang="en-US" sz="4800" smtClean="0"/>
            </a:br>
            <a:r>
              <a:rPr lang="en-US" sz="4800" b="1" smtClean="0"/>
              <a:t>OPTICS</a:t>
            </a:r>
          </a:p>
        </p:txBody>
      </p:sp>
      <p:pic>
        <p:nvPicPr>
          <p:cNvPr id="17410" name="Picture 12" descr="S9015L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19800" y="4267200"/>
            <a:ext cx="2819400" cy="2306638"/>
          </a:xfrm>
        </p:spPr>
      </p:pic>
      <p:pic>
        <p:nvPicPr>
          <p:cNvPr id="17411" name="Content Placeholder 7" descr="Painting-His-Opponent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0"/>
            <a:ext cx="4181475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W</a:t>
            </a:r>
            <a:r>
              <a:rPr lang="en-US" smtClean="0"/>
              <a:t>hat are </a:t>
            </a:r>
            <a:r>
              <a:rPr lang="en-US" b="1" smtClean="0"/>
              <a:t>P</a:t>
            </a:r>
            <a:r>
              <a:rPr lang="en-US" smtClean="0"/>
              <a:t>olitical </a:t>
            </a:r>
            <a:r>
              <a:rPr lang="en-US" b="1" smtClean="0"/>
              <a:t>C</a:t>
            </a:r>
            <a:r>
              <a:rPr lang="en-US" smtClean="0"/>
              <a:t>artoons?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324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400" b="1" smtClean="0"/>
          </a:p>
          <a:p>
            <a:pPr algn="ctr" eaLnBrk="1" hangingPunct="1"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b="1" smtClean="0">
                <a:latin typeface="Garamond" pitchFamily="18" charset="0"/>
              </a:rPr>
              <a:t>Political Cartoon</a:t>
            </a:r>
            <a:r>
              <a:rPr lang="en-US" sz="3600" smtClean="0">
                <a:latin typeface="Garamond" pitchFamily="18" charset="0"/>
              </a:rPr>
              <a:t> = An illustration or comic strip containing a political or social message that usually relates to current events or people.</a:t>
            </a:r>
          </a:p>
        </p:txBody>
      </p:sp>
      <p:pic>
        <p:nvPicPr>
          <p:cNvPr id="18435" name="Picture 4" descr="MCj0441902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315200" y="4648200"/>
            <a:ext cx="1520825" cy="1797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Where Can I Find One?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10200" cy="25923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Internet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Newspaper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Magazine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Textbooks</a:t>
            </a:r>
            <a:r>
              <a:rPr lang="en-US" sz="2400" smtClean="0"/>
              <a:t> </a:t>
            </a:r>
          </a:p>
        </p:txBody>
      </p:sp>
      <p:pic>
        <p:nvPicPr>
          <p:cNvPr id="19459" name="Picture 4" descr="j0205582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86600" y="4876800"/>
            <a:ext cx="1776413" cy="1630363"/>
          </a:xfrm>
        </p:spPr>
      </p:pic>
      <p:pic>
        <p:nvPicPr>
          <p:cNvPr id="19460" name="Picture 6" descr="MCj04417340000[1]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4800600"/>
            <a:ext cx="1600200" cy="1654175"/>
          </a:xfrm>
        </p:spPr>
      </p:pic>
      <p:pic>
        <p:nvPicPr>
          <p:cNvPr id="19461" name="Picture 8" descr="MCj0410285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4648200"/>
            <a:ext cx="18415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0" descr="TimeMagBibleCover-7237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295400"/>
            <a:ext cx="219551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OPTICS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b="1" smtClean="0"/>
              <a:t>The six letters in the word OPTICS (pertaining to the eye) provide a system for remembering the six steps for analyzing a visual. This strategy is designed to help you better understand paintings, photographs, and political cartoons.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>
                <a:solidFill>
                  <a:schemeClr val="tx1"/>
                </a:solidFill>
                <a:latin typeface="Old English Text MT" pitchFamily="66" charset="0"/>
              </a:rPr>
              <a:t>O</a:t>
            </a:r>
            <a:r>
              <a:rPr lang="en-US" smtClean="0"/>
              <a:t>bjects are in the cartoon?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endParaRPr lang="en-US" b="1" smtClean="0"/>
          </a:p>
          <a:p>
            <a:pPr eaLnBrk="1" hangingPunct="1"/>
            <a:endParaRPr lang="en-US" smtClean="0"/>
          </a:p>
        </p:txBody>
      </p:sp>
      <p:pic>
        <p:nvPicPr>
          <p:cNvPr id="21507" name="Picture 5" descr="b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53340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Line 6"/>
          <p:cNvSpPr>
            <a:spLocks noChangeShapeType="1"/>
          </p:cNvSpPr>
          <p:nvPr/>
        </p:nvSpPr>
        <p:spPr bwMode="auto">
          <a:xfrm flipH="1">
            <a:off x="4191000" y="4343400"/>
            <a:ext cx="2362200" cy="7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6765925" y="3962400"/>
            <a:ext cx="2378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A podium to signify that an important speech is taking place.</a:t>
            </a:r>
          </a:p>
        </p:txBody>
      </p:sp>
      <p:sp>
        <p:nvSpPr>
          <p:cNvPr id="21510" name="Line 9"/>
          <p:cNvSpPr>
            <a:spLocks noChangeShapeType="1"/>
          </p:cNvSpPr>
          <p:nvPr/>
        </p:nvSpPr>
        <p:spPr bwMode="auto">
          <a:xfrm flipH="1">
            <a:off x="1524000" y="2209800"/>
            <a:ext cx="44196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943600" y="17526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Picket signs, perhaps a rally or protest.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hlink"/>
                </a:solidFill>
              </a:rPr>
              <a:t>P</a:t>
            </a:r>
            <a:r>
              <a:rPr lang="en-US" sz="4000" smtClean="0"/>
              <a:t>eople are in the cartoon?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59188" cy="45307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2531" name="Picture 5" descr="lil_wayne_mad_magazine-125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39624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Line 6"/>
          <p:cNvSpPr>
            <a:spLocks noChangeShapeType="1"/>
          </p:cNvSpPr>
          <p:nvPr/>
        </p:nvSpPr>
        <p:spPr bwMode="auto">
          <a:xfrm flipH="1" flipV="1">
            <a:off x="1752600" y="3048000"/>
            <a:ext cx="335280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5394325" y="5522913"/>
            <a:ext cx="2606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This person / cartoon is……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</a:rPr>
              <a:t>T</a:t>
            </a:r>
            <a:r>
              <a:rPr lang="en-US" smtClean="0"/>
              <a:t>itle AND </a:t>
            </a:r>
            <a:r>
              <a:rPr lang="en-US" b="1" smtClean="0">
                <a:solidFill>
                  <a:schemeClr val="hlink"/>
                </a:solidFill>
              </a:rPr>
              <a:t>T</a:t>
            </a:r>
            <a:r>
              <a:rPr lang="en-US" smtClean="0"/>
              <a:t>ime period?</a:t>
            </a:r>
          </a:p>
        </p:txBody>
      </p:sp>
      <p:pic>
        <p:nvPicPr>
          <p:cNvPr id="23554" name="Picture 5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396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Line 6"/>
          <p:cNvSpPr>
            <a:spLocks noChangeShapeType="1"/>
          </p:cNvSpPr>
          <p:nvPr/>
        </p:nvSpPr>
        <p:spPr bwMode="auto">
          <a:xfrm flipH="1" flipV="1">
            <a:off x="3276600" y="1828800"/>
            <a:ext cx="259080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5943600" y="2627313"/>
            <a:ext cx="2133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Sometimes </a:t>
            </a:r>
            <a:r>
              <a:rPr lang="en-US" u="sng">
                <a:latin typeface="Arial" charset="0"/>
              </a:rPr>
              <a:t>titles</a:t>
            </a:r>
            <a:r>
              <a:rPr lang="en-US">
                <a:latin typeface="Arial" charset="0"/>
              </a:rPr>
              <a:t> won’t be so obvious.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 flipH="1" flipV="1">
            <a:off x="2133600" y="3048000"/>
            <a:ext cx="3200400" cy="2362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5318125" y="5218113"/>
            <a:ext cx="2530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Since this is a picture of the current president, the </a:t>
            </a:r>
            <a:r>
              <a:rPr lang="en-US" u="sng">
                <a:latin typeface="Arial" charset="0"/>
              </a:rPr>
              <a:t>time period</a:t>
            </a:r>
            <a:r>
              <a:rPr lang="en-US">
                <a:latin typeface="Arial" charset="0"/>
              </a:rPr>
              <a:t> must be…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6858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</a:rPr>
              <a:t>What</a:t>
            </a:r>
            <a:r>
              <a:rPr lang="en-US" sz="4000" b="1" smtClean="0">
                <a:solidFill>
                  <a:schemeClr val="hlink"/>
                </a:solidFill>
              </a:rPr>
              <a:t> </a:t>
            </a:r>
            <a:r>
              <a:rPr lang="en-US" b="1" smtClean="0">
                <a:solidFill>
                  <a:schemeClr val="hlink"/>
                </a:solidFill>
                <a:latin typeface="Algerian" pitchFamily="82" charset="0"/>
              </a:rPr>
              <a:t>I</a:t>
            </a:r>
            <a:r>
              <a:rPr lang="en-US" sz="4000" smtClean="0"/>
              <a:t>nferences can you draw?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(infer: to speculate, guess, imply. To conclude from evidence.)</a:t>
            </a:r>
            <a:endParaRPr lang="en-US" sz="4000" smtClean="0"/>
          </a:p>
        </p:txBody>
      </p:sp>
      <p:pic>
        <p:nvPicPr>
          <p:cNvPr id="24578" name="Picture 10" descr="darkow.gif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2514600"/>
            <a:ext cx="5715000" cy="4095750"/>
          </a:xfrm>
        </p:spPr>
      </p:pic>
      <p:sp>
        <p:nvSpPr>
          <p:cNvPr id="24579" name="Text Box 12"/>
          <p:cNvSpPr txBox="1">
            <a:spLocks noChangeArrowheads="1"/>
          </p:cNvSpPr>
          <p:nvPr/>
        </p:nvSpPr>
        <p:spPr bwMode="auto">
          <a:xfrm>
            <a:off x="6324600" y="2819400"/>
            <a:ext cx="251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Is the artist trying to say that the majority of Americans don’t speak English?</a:t>
            </a:r>
          </a:p>
        </p:txBody>
      </p:sp>
      <p:sp>
        <p:nvSpPr>
          <p:cNvPr id="24580" name="Line 14"/>
          <p:cNvSpPr>
            <a:spLocks noChangeShapeType="1"/>
          </p:cNvSpPr>
          <p:nvPr/>
        </p:nvSpPr>
        <p:spPr bwMode="auto">
          <a:xfrm flipH="1">
            <a:off x="5257800" y="3581400"/>
            <a:ext cx="11430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EA2700"/>
      </a:dk2>
      <a:lt2>
        <a:srgbClr val="5E0816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EA2700"/>
        </a:dk2>
        <a:lt2>
          <a:srgbClr val="5E0816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234</TotalTime>
  <Words>245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Verdana</vt:lpstr>
      <vt:lpstr>Arial</vt:lpstr>
      <vt:lpstr>Garamond</vt:lpstr>
      <vt:lpstr>Wingdings</vt:lpstr>
      <vt:lpstr>Calibri</vt:lpstr>
      <vt:lpstr>Times New Roman</vt:lpstr>
      <vt:lpstr>Old English Text MT</vt:lpstr>
      <vt:lpstr>Algerian</vt:lpstr>
      <vt:lpstr>Batik Regular</vt:lpstr>
      <vt:lpstr>Level</vt:lpstr>
      <vt:lpstr>Level</vt:lpstr>
      <vt:lpstr>Warm-up</vt:lpstr>
      <vt:lpstr>Political Cartoons: Using  OPTICS</vt:lpstr>
      <vt:lpstr>What are Political Cartoons?</vt:lpstr>
      <vt:lpstr>Where Can I Find One?</vt:lpstr>
      <vt:lpstr>OPTICS</vt:lpstr>
      <vt:lpstr>Objects are in the cartoon?</vt:lpstr>
      <vt:lpstr>People are in the cartoon? </vt:lpstr>
      <vt:lpstr>Title AND Time period?</vt:lpstr>
      <vt:lpstr>What Inferences can you draw? (infer: to speculate, guess, imply. To conclude from evidence.)</vt:lpstr>
      <vt:lpstr>Conclusions can you draw? </vt:lpstr>
      <vt:lpstr>Summarize the main idea.</vt:lpstr>
      <vt:lpstr>What’s Wrong With Kids Nowadays?</vt:lpstr>
    </vt:vector>
  </TitlesOfParts>
  <Company>Luevanosfamily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hector</dc:creator>
  <cp:lastModifiedBy>HISD</cp:lastModifiedBy>
  <cp:revision>6</cp:revision>
  <dcterms:created xsi:type="dcterms:W3CDTF">2009-09-10T01:51:36Z</dcterms:created>
  <dcterms:modified xsi:type="dcterms:W3CDTF">2012-09-10T13:10:34Z</dcterms:modified>
</cp:coreProperties>
</file>