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76" r:id="rId3"/>
    <p:sldId id="257" r:id="rId4"/>
    <p:sldId id="277" r:id="rId5"/>
    <p:sldId id="273" r:id="rId6"/>
    <p:sldId id="274" r:id="rId7"/>
    <p:sldId id="271" r:id="rId8"/>
    <p:sldId id="260" r:id="rId9"/>
    <p:sldId id="261" r:id="rId10"/>
    <p:sldId id="262" r:id="rId11"/>
    <p:sldId id="263" r:id="rId12"/>
    <p:sldId id="264" r:id="rId13"/>
    <p:sldId id="265" r:id="rId14"/>
    <p:sldId id="266" r:id="rId15"/>
    <p:sldId id="270" r:id="rId16"/>
    <p:sldId id="267" r:id="rId17"/>
    <p:sldId id="269" r:id="rId18"/>
    <p:sldId id="275" r:id="rId19"/>
    <p:sldId id="279" r:id="rId20"/>
    <p:sldId id="27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39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1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143066-0762-4046-BE7A-D17ABA6D96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D6F403-ADA9-463C-9825-FBAD3477A7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9D73D3-36AC-4B27-8A97-7A4075E4D6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2AA85-C539-4A44-ADB3-FDE29D0BFA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D9494-58F8-4B13-BC4F-22AC00E904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07B9DB-DF72-4F66-BFB9-9E9D48EA5D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A9A7F8-33C8-4A08-9027-C14000DEA1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B21FED-E17F-4E6A-8E17-A069A219E9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AC8194-B429-42D4-8076-65C1F8C1DA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A3A8A-39BA-411F-982C-09F026B247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89AB9E-CF00-4CC2-95C2-946AD5511A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9317B57F-91C1-49C3-A52A-85DB70585D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pPr eaLnBrk="1" hangingPunct="1"/>
            <a:r>
              <a:rPr lang="en-US" smtClean="0"/>
              <a:t>Sources</a:t>
            </a:r>
          </a:p>
        </p:txBody>
      </p:sp>
      <p:sp>
        <p:nvSpPr>
          <p:cNvPr id="2053" name="Rectangle 5"/>
          <p:cNvSpPr>
            <a:spLocks noGrp="1" noRot="1" noChangeArrowheads="1"/>
          </p:cNvSpPr>
          <p:nvPr>
            <p:ph type="body" idx="1"/>
          </p:nvPr>
        </p:nvSpPr>
        <p:spPr/>
        <p:txBody>
          <a:bodyPr/>
          <a:lstStyle/>
          <a:p>
            <a:pPr eaLnBrk="1" hangingPunct="1">
              <a:defRPr/>
            </a:pPr>
            <a:r>
              <a:rPr lang="en-US"/>
              <a:t>Cindy and Monica were best friends turned enemies but no one knows why.  You hear from Jose that Monica is mad at Cindy because she’s dating her crush.  However, you talk to Monica and she says she is mad because Cindy talks behind her back not because of a boy.  Who do you believe? Why? (3-5 sentences)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Rot="1" noChangeArrowheads="1"/>
          </p:cNvSpPr>
          <p:nvPr>
            <p:ph type="title"/>
          </p:nvPr>
        </p:nvSpPr>
        <p:spPr/>
        <p:txBody>
          <a:bodyPr/>
          <a:lstStyle/>
          <a:p>
            <a:pPr eaLnBrk="1" hangingPunct="1">
              <a:defRPr/>
            </a:pPr>
            <a:r>
              <a:rPr lang="en-US" sz="4000"/>
              <a:t>Jim Bowie’s knife</a:t>
            </a:r>
            <a:br>
              <a:rPr lang="en-US" sz="4000"/>
            </a:br>
            <a:endParaRPr lang="en-US" sz="4000"/>
          </a:p>
        </p:txBody>
      </p:sp>
      <p:sp>
        <p:nvSpPr>
          <p:cNvPr id="16389" name="Rectangle 5"/>
          <p:cNvSpPr>
            <a:spLocks noGrp="1" noRot="1" noChangeArrowheads="1"/>
          </p:cNvSpPr>
          <p:nvPr>
            <p:ph idx="1"/>
          </p:nvPr>
        </p:nvSpPr>
        <p:spPr/>
        <p:txBody>
          <a:bodyPr/>
          <a:lstStyle/>
          <a:p>
            <a:pPr eaLnBrk="1" hangingPunct="1">
              <a:defRPr/>
            </a:pPr>
            <a:endParaRPr lang="en-US"/>
          </a:p>
        </p:txBody>
      </p:sp>
      <p:pic>
        <p:nvPicPr>
          <p:cNvPr id="22531" name="Picture 7" descr="Bowie_knife_1.jpg image by phyreblade_blog"/>
          <p:cNvPicPr>
            <a:picLocks noChangeAspect="1" noChangeArrowheads="1"/>
          </p:cNvPicPr>
          <p:nvPr/>
        </p:nvPicPr>
        <p:blipFill>
          <a:blip r:embed="rId2"/>
          <a:srcRect/>
          <a:stretch>
            <a:fillRect/>
          </a:stretch>
        </p:blipFill>
        <p:spPr bwMode="auto">
          <a:xfrm>
            <a:off x="1143000" y="2209800"/>
            <a:ext cx="6972300" cy="2873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a:t>Video of Obama speaking to a crowd</a:t>
            </a:r>
          </a:p>
        </p:txBody>
      </p:sp>
      <p:pic>
        <p:nvPicPr>
          <p:cNvPr id="23554" name="Picture 5" descr="barack_obama"/>
          <p:cNvPicPr>
            <a:picLocks noChangeAspect="1" noChangeArrowheads="1"/>
          </p:cNvPicPr>
          <p:nvPr>
            <p:ph idx="1"/>
          </p:nvPr>
        </p:nvPicPr>
        <p:blipFill>
          <a:blip r:embed="rId2"/>
          <a:srcRect/>
          <a:stretch>
            <a:fillRect/>
          </a:stretch>
        </p:blipFill>
        <p:spPr>
          <a:xfrm>
            <a:off x="2032000" y="1982788"/>
            <a:ext cx="5080000" cy="3810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a:t>A copy of a John F. Kennedy’s Speech in your Textbook</a:t>
            </a:r>
          </a:p>
        </p:txBody>
      </p:sp>
      <p:pic>
        <p:nvPicPr>
          <p:cNvPr id="24578" name="Picture 5" descr="textbooks2"/>
          <p:cNvPicPr>
            <a:picLocks noChangeAspect="1" noChangeArrowheads="1"/>
          </p:cNvPicPr>
          <p:nvPr>
            <p:ph idx="1"/>
          </p:nvPr>
        </p:nvPicPr>
        <p:blipFill>
          <a:blip r:embed="rId2"/>
          <a:srcRect/>
          <a:stretch>
            <a:fillRect/>
          </a:stretch>
        </p:blipFill>
        <p:spPr>
          <a:xfrm>
            <a:off x="2667000" y="1676400"/>
            <a:ext cx="3919538" cy="4800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z="4000"/>
              <a:t>Newspaper article about the Astros game</a:t>
            </a:r>
          </a:p>
        </p:txBody>
      </p:sp>
      <p:pic>
        <p:nvPicPr>
          <p:cNvPr id="25602" name="Picture 7" descr="Berkman_Lance_12"/>
          <p:cNvPicPr>
            <a:picLocks noChangeAspect="1" noChangeArrowheads="1"/>
          </p:cNvPicPr>
          <p:nvPr>
            <p:ph sz="half" idx="1"/>
          </p:nvPr>
        </p:nvPicPr>
        <p:blipFill>
          <a:blip r:embed="rId2"/>
          <a:srcRect/>
          <a:stretch>
            <a:fillRect/>
          </a:stretch>
        </p:blipFill>
        <p:spPr>
          <a:xfrm>
            <a:off x="755650" y="1744663"/>
            <a:ext cx="3286125" cy="4286250"/>
          </a:xfrm>
        </p:spPr>
      </p:pic>
      <p:pic>
        <p:nvPicPr>
          <p:cNvPr id="25603" name="Picture 8" descr="BUPq405s2"/>
          <p:cNvPicPr>
            <a:picLocks noChangeAspect="1" noChangeArrowheads="1"/>
          </p:cNvPicPr>
          <p:nvPr>
            <p:ph sz="half" idx="2"/>
          </p:nvPr>
        </p:nvPicPr>
        <p:blipFill>
          <a:blip r:embed="rId3"/>
          <a:srcRect/>
          <a:stretch>
            <a:fillRect/>
          </a:stretch>
        </p:blipFill>
        <p:spPr>
          <a:xfrm>
            <a:off x="4876800" y="1676400"/>
            <a:ext cx="3490913" cy="4953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a:t>A Lil Wayne song</a:t>
            </a:r>
          </a:p>
        </p:txBody>
      </p:sp>
      <p:pic>
        <p:nvPicPr>
          <p:cNvPr id="26626" name="Picture 5" descr="arts_lil-wayne_584"/>
          <p:cNvPicPr>
            <a:picLocks noChangeAspect="1" noChangeArrowheads="1"/>
          </p:cNvPicPr>
          <p:nvPr>
            <p:ph idx="1"/>
          </p:nvPr>
        </p:nvPicPr>
        <p:blipFill>
          <a:blip r:embed="rId2"/>
          <a:srcRect/>
          <a:stretch>
            <a:fillRect/>
          </a:stretch>
        </p:blipFill>
        <p:spPr>
          <a:xfrm>
            <a:off x="1790700" y="2320925"/>
            <a:ext cx="5562600" cy="31337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a:t>A painting of World War II</a:t>
            </a:r>
          </a:p>
        </p:txBody>
      </p:sp>
      <p:pic>
        <p:nvPicPr>
          <p:cNvPr id="27650" name="Picture 5" descr="painting-Luzon"/>
          <p:cNvPicPr>
            <a:picLocks noChangeAspect="1" noChangeArrowheads="1"/>
          </p:cNvPicPr>
          <p:nvPr>
            <p:ph idx="1"/>
          </p:nvPr>
        </p:nvPicPr>
        <p:blipFill>
          <a:blip r:embed="rId2"/>
          <a:srcRect/>
          <a:stretch>
            <a:fillRect/>
          </a:stretch>
        </p:blipFill>
        <p:spPr>
          <a:xfrm>
            <a:off x="609600" y="1371600"/>
            <a:ext cx="7848600" cy="52260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a:t>My autobiography</a:t>
            </a:r>
          </a:p>
        </p:txBody>
      </p:sp>
      <p:pic>
        <p:nvPicPr>
          <p:cNvPr id="28674" name="Picture 5" descr="MPj04394520000[1]"/>
          <p:cNvPicPr>
            <a:picLocks noGrp="1" noChangeAspect="1" noChangeArrowheads="1"/>
          </p:cNvPicPr>
          <p:nvPr>
            <p:ph idx="1"/>
          </p:nvPr>
        </p:nvPicPr>
        <p:blipFill>
          <a:blip r:embed="rId2"/>
          <a:srcRect/>
          <a:stretch>
            <a:fillRect/>
          </a:stretch>
        </p:blipFill>
        <p:spPr>
          <a:xfrm>
            <a:off x="1447800" y="1709738"/>
            <a:ext cx="6296025" cy="4389437"/>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z="4000"/>
              <a:t>A poem about the Texas revolution</a:t>
            </a:r>
          </a:p>
        </p:txBody>
      </p:sp>
      <p:pic>
        <p:nvPicPr>
          <p:cNvPr id="30722" name="Picture 5" descr="Come_And_Take_It_Mural"/>
          <p:cNvPicPr>
            <a:picLocks noChangeAspect="1" noChangeArrowheads="1"/>
          </p:cNvPicPr>
          <p:nvPr>
            <p:ph idx="1"/>
          </p:nvPr>
        </p:nvPicPr>
        <p:blipFill>
          <a:blip r:embed="rId2"/>
          <a:srcRect/>
          <a:stretch>
            <a:fillRect/>
          </a:stretch>
        </p:blipFill>
        <p:spPr>
          <a:xfrm>
            <a:off x="2409825" y="1697038"/>
            <a:ext cx="4324350" cy="43815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a:t>If using the internet:</a:t>
            </a:r>
          </a:p>
        </p:txBody>
      </p:sp>
      <p:sp>
        <p:nvSpPr>
          <p:cNvPr id="39939" name="Rectangle 3"/>
          <p:cNvSpPr>
            <a:spLocks noGrp="1" noRot="1" noChangeArrowheads="1"/>
          </p:cNvSpPr>
          <p:nvPr>
            <p:ph type="body" idx="1"/>
          </p:nvPr>
        </p:nvSpPr>
        <p:spPr/>
        <p:txBody>
          <a:bodyPr/>
          <a:lstStyle/>
          <a:p>
            <a:pPr eaLnBrk="1" hangingPunct="1">
              <a:lnSpc>
                <a:spcPct val="90000"/>
              </a:lnSpc>
              <a:defRPr/>
            </a:pPr>
            <a:r>
              <a:rPr lang="en-US"/>
              <a:t>.gov – usually the most reliable</a:t>
            </a:r>
          </a:p>
          <a:p>
            <a:pPr eaLnBrk="1" hangingPunct="1">
              <a:lnSpc>
                <a:spcPct val="90000"/>
              </a:lnSpc>
              <a:defRPr/>
            </a:pPr>
            <a:r>
              <a:rPr lang="en-US"/>
              <a:t>.edu – associated with an educational institution and have high reliability</a:t>
            </a:r>
          </a:p>
          <a:p>
            <a:pPr eaLnBrk="1" hangingPunct="1">
              <a:lnSpc>
                <a:spcPct val="90000"/>
              </a:lnSpc>
              <a:defRPr/>
            </a:pPr>
            <a:r>
              <a:rPr lang="en-US"/>
              <a:t>.org – associated with education and / or non-profit organizations and are generally reliable </a:t>
            </a:r>
          </a:p>
          <a:p>
            <a:pPr eaLnBrk="1" hangingPunct="1">
              <a:lnSpc>
                <a:spcPct val="90000"/>
              </a:lnSpc>
              <a:defRPr/>
            </a:pPr>
            <a:r>
              <a:rPr lang="en-US"/>
              <a:t>.com – established for commerical purposes, tend to be bias in documents choices </a:t>
            </a:r>
          </a:p>
          <a:p>
            <a:pPr eaLnBrk="1" hangingPunct="1">
              <a:lnSpc>
                <a:spcPct val="90000"/>
              </a:lnSpc>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a:t>Vocabulary</a:t>
            </a:r>
          </a:p>
        </p:txBody>
      </p:sp>
      <p:sp>
        <p:nvSpPr>
          <p:cNvPr id="44035" name="Rectangle 3"/>
          <p:cNvSpPr>
            <a:spLocks noGrp="1" noRot="1" noChangeArrowheads="1"/>
          </p:cNvSpPr>
          <p:nvPr>
            <p:ph type="body" idx="1"/>
          </p:nvPr>
        </p:nvSpPr>
        <p:spPr/>
        <p:txBody>
          <a:bodyPr/>
          <a:lstStyle/>
          <a:p>
            <a:pPr eaLnBrk="1" hangingPunct="1">
              <a:defRPr/>
            </a:pPr>
            <a:r>
              <a:rPr lang="en-US" sz="3600" b="1"/>
              <a:t>Point of View</a:t>
            </a:r>
          </a:p>
          <a:p>
            <a:pPr eaLnBrk="1" hangingPunct="1">
              <a:defRPr/>
            </a:pPr>
            <a:r>
              <a:rPr lang="en-US" sz="3600" b="1"/>
              <a:t>Bias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sz="4800"/>
              <a:t>Vocabulary</a:t>
            </a:r>
          </a:p>
        </p:txBody>
      </p:sp>
      <p:sp>
        <p:nvSpPr>
          <p:cNvPr id="40963" name="Rectangle 3"/>
          <p:cNvSpPr>
            <a:spLocks noGrp="1" noRot="1" noChangeArrowheads="1"/>
          </p:cNvSpPr>
          <p:nvPr>
            <p:ph type="body" idx="1"/>
          </p:nvPr>
        </p:nvSpPr>
        <p:spPr/>
        <p:txBody>
          <a:bodyPr/>
          <a:lstStyle/>
          <a:p>
            <a:pPr eaLnBrk="1" hangingPunct="1">
              <a:buFont typeface="Wingdings" pitchFamily="2" charset="2"/>
              <a:buNone/>
              <a:defRPr/>
            </a:pPr>
            <a:r>
              <a:rPr lang="en-US" b="1"/>
              <a:t>What do you think these words mean? Take a silent educated guess.</a:t>
            </a:r>
          </a:p>
          <a:p>
            <a:pPr eaLnBrk="1" hangingPunct="1">
              <a:buFont typeface="Wingdings" pitchFamily="2" charset="2"/>
              <a:buNone/>
              <a:defRPr/>
            </a:pPr>
            <a:endParaRPr lang="en-US" b="1"/>
          </a:p>
          <a:p>
            <a:pPr eaLnBrk="1" hangingPunct="1">
              <a:defRPr/>
            </a:pPr>
            <a:r>
              <a:rPr lang="en-US" sz="3600"/>
              <a:t>Historical Record </a:t>
            </a:r>
          </a:p>
          <a:p>
            <a:pPr eaLnBrk="1" hangingPunct="1">
              <a:defRPr/>
            </a:pPr>
            <a:r>
              <a:rPr lang="en-US" sz="3600"/>
              <a:t>Primary Sources</a:t>
            </a:r>
          </a:p>
          <a:p>
            <a:pPr eaLnBrk="1" hangingPunct="1">
              <a:defRPr/>
            </a:pPr>
            <a:r>
              <a:rPr lang="en-US" sz="3600"/>
              <a:t>Secondary Sources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a:t>Vocabulary</a:t>
            </a:r>
          </a:p>
        </p:txBody>
      </p:sp>
      <p:sp>
        <p:nvSpPr>
          <p:cNvPr id="43011" name="Rectangle 3"/>
          <p:cNvSpPr>
            <a:spLocks noGrp="1" noRot="1" noChangeArrowheads="1"/>
          </p:cNvSpPr>
          <p:nvPr>
            <p:ph type="body" idx="1"/>
          </p:nvPr>
        </p:nvSpPr>
        <p:spPr/>
        <p:txBody>
          <a:bodyPr/>
          <a:lstStyle/>
          <a:p>
            <a:pPr eaLnBrk="1" hangingPunct="1">
              <a:defRPr/>
            </a:pPr>
            <a:r>
              <a:rPr lang="en-US" b="1"/>
              <a:t>Point of View</a:t>
            </a:r>
            <a:r>
              <a:rPr lang="en-US"/>
              <a:t>- a mental position from which things are viewed.</a:t>
            </a:r>
          </a:p>
          <a:p>
            <a:pPr eaLnBrk="1" hangingPunct="1">
              <a:defRPr/>
            </a:pPr>
            <a:r>
              <a:rPr lang="en-US" b="1"/>
              <a:t>Bias</a:t>
            </a:r>
            <a:r>
              <a:rPr lang="en-US"/>
              <a:t>- a tendency or preference towards a particular perspective</a:t>
            </a:r>
          </a:p>
          <a:p>
            <a:pPr eaLnBrk="1" hangingPunct="1">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a:t>Vocabulary </a:t>
            </a:r>
            <a:br>
              <a:rPr lang="en-US"/>
            </a:br>
            <a:endParaRPr lang="en-US" sz="2000"/>
          </a:p>
        </p:txBody>
      </p:sp>
      <p:sp>
        <p:nvSpPr>
          <p:cNvPr id="4099" name="Rectangle 3"/>
          <p:cNvSpPr>
            <a:spLocks noGrp="1" noRot="1" noChangeArrowheads="1"/>
          </p:cNvSpPr>
          <p:nvPr>
            <p:ph type="body" idx="1"/>
          </p:nvPr>
        </p:nvSpPr>
        <p:spPr/>
        <p:txBody>
          <a:bodyPr/>
          <a:lstStyle/>
          <a:p>
            <a:pPr eaLnBrk="1" hangingPunct="1">
              <a:defRPr/>
            </a:pPr>
            <a:r>
              <a:rPr lang="en-US" b="1"/>
              <a:t>Historical Records</a:t>
            </a:r>
            <a:r>
              <a:rPr lang="en-US"/>
              <a:t> – writing that has historical value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n-US"/>
              <a:t>Vocabulary</a:t>
            </a:r>
          </a:p>
        </p:txBody>
      </p:sp>
      <p:sp>
        <p:nvSpPr>
          <p:cNvPr id="41987" name="Rectangle 3"/>
          <p:cNvSpPr>
            <a:spLocks noGrp="1" noRot="1" noChangeArrowheads="1"/>
          </p:cNvSpPr>
          <p:nvPr>
            <p:ph type="body" idx="1"/>
          </p:nvPr>
        </p:nvSpPr>
        <p:spPr/>
        <p:txBody>
          <a:bodyPr/>
          <a:lstStyle/>
          <a:p>
            <a:pPr eaLnBrk="1" hangingPunct="1">
              <a:defRPr/>
            </a:pPr>
            <a:r>
              <a:rPr lang="en-US" b="1"/>
              <a:t>Primary Sources</a:t>
            </a:r>
            <a:r>
              <a:rPr lang="en-US"/>
              <a:t> – actual records that have survived from the past, such as letters, photographs, and articles of clothing</a:t>
            </a:r>
          </a:p>
          <a:p>
            <a:pPr eaLnBrk="1" hangingPunct="1">
              <a:defRPr/>
            </a:pPr>
            <a:r>
              <a:rPr lang="en-US" b="1"/>
              <a:t>Secondary Sources</a:t>
            </a:r>
            <a:r>
              <a:rPr lang="en-US"/>
              <a:t> – accounts of the past created by people writing about events sometime after they happened, such as a textbook</a:t>
            </a:r>
          </a:p>
          <a:p>
            <a:pPr eaLnBrk="1" hangingPunct="1">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a:t>Why Use Primary Sources?</a:t>
            </a:r>
          </a:p>
        </p:txBody>
      </p:sp>
      <p:sp>
        <p:nvSpPr>
          <p:cNvPr id="37891" name="Rectangle 3"/>
          <p:cNvSpPr>
            <a:spLocks noGrp="1" noRot="1" noChangeArrowheads="1"/>
          </p:cNvSpPr>
          <p:nvPr>
            <p:ph type="body" idx="1"/>
          </p:nvPr>
        </p:nvSpPr>
        <p:spPr/>
        <p:txBody>
          <a:bodyPr/>
          <a:lstStyle/>
          <a:p>
            <a:pPr eaLnBrk="1" hangingPunct="1">
              <a:defRPr/>
            </a:pPr>
            <a:r>
              <a:rPr lang="en-US"/>
              <a:t>Studying primary sources helps you form reasoned conclusions, base your conclusions on evidence, and connect documents to their your context of meaning.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a:t>Why Use Secondary Sources?</a:t>
            </a:r>
          </a:p>
        </p:txBody>
      </p:sp>
      <p:sp>
        <p:nvSpPr>
          <p:cNvPr id="38915" name="Rectangle 3"/>
          <p:cNvSpPr>
            <a:spLocks noGrp="1" noRot="1" noChangeArrowheads="1"/>
          </p:cNvSpPr>
          <p:nvPr>
            <p:ph type="body" idx="1"/>
          </p:nvPr>
        </p:nvSpPr>
        <p:spPr/>
        <p:txBody>
          <a:bodyPr/>
          <a:lstStyle/>
          <a:p>
            <a:pPr eaLnBrk="1" hangingPunct="1">
              <a:defRPr/>
            </a:pPr>
            <a:r>
              <a:rPr lang="en-US"/>
              <a:t>We use these sources because they are convenient references. </a:t>
            </a:r>
          </a:p>
          <a:p>
            <a:pPr eaLnBrk="1" hangingPunct="1">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a:t>Primary vs. Secondary</a:t>
            </a:r>
          </a:p>
        </p:txBody>
      </p:sp>
      <p:sp>
        <p:nvSpPr>
          <p:cNvPr id="35843" name="Rectangle 3"/>
          <p:cNvSpPr>
            <a:spLocks noGrp="1" noRot="1" noChangeArrowheads="1"/>
          </p:cNvSpPr>
          <p:nvPr>
            <p:ph type="body" idx="1"/>
          </p:nvPr>
        </p:nvSpPr>
        <p:spPr/>
        <p:txBody>
          <a:bodyPr/>
          <a:lstStyle/>
          <a:p>
            <a:pPr eaLnBrk="1" hangingPunct="1">
              <a:defRPr/>
            </a:pPr>
            <a:r>
              <a:rPr lang="en-US"/>
              <a:t>I am about to show you slides of different Sources.</a:t>
            </a:r>
          </a:p>
          <a:p>
            <a:pPr eaLnBrk="1" hangingPunct="1">
              <a:defRPr/>
            </a:pPr>
            <a:r>
              <a:rPr lang="en-US"/>
              <a:t>Use the index cards provided to let me know if you think the Source is Primary or Secondary.</a:t>
            </a:r>
          </a:p>
          <a:p>
            <a:pPr eaLnBrk="1" hangingPunct="1">
              <a:defRPr/>
            </a:pPr>
            <a:endParaRPr lang="en-US"/>
          </a:p>
          <a:p>
            <a:pPr eaLnBrk="1" hangingPunct="1">
              <a:defRPr/>
            </a:pPr>
            <a:r>
              <a:rPr lang="en-US" b="1"/>
              <a:t>A </a:t>
            </a:r>
            <a:r>
              <a:rPr lang="en-US"/>
              <a:t>for Primary</a:t>
            </a:r>
          </a:p>
          <a:p>
            <a:pPr eaLnBrk="1" hangingPunct="1">
              <a:defRPr/>
            </a:pPr>
            <a:r>
              <a:rPr lang="en-US" b="1"/>
              <a:t>B</a:t>
            </a:r>
            <a:r>
              <a:rPr lang="en-US"/>
              <a:t> for Secondary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Rot="1" noChangeArrowheads="1"/>
          </p:cNvSpPr>
          <p:nvPr>
            <p:ph type="title"/>
          </p:nvPr>
        </p:nvSpPr>
        <p:spPr/>
        <p:txBody>
          <a:bodyPr/>
          <a:lstStyle/>
          <a:p>
            <a:pPr eaLnBrk="1" hangingPunct="1">
              <a:defRPr/>
            </a:pPr>
            <a:r>
              <a:rPr lang="en-US"/>
              <a:t>Textbook</a:t>
            </a:r>
          </a:p>
        </p:txBody>
      </p:sp>
      <p:pic>
        <p:nvPicPr>
          <p:cNvPr id="20482" name="Picture 7" descr="MPj04384940000[1]"/>
          <p:cNvPicPr>
            <a:picLocks noGrp="1" noChangeAspect="1" noChangeArrowheads="1"/>
          </p:cNvPicPr>
          <p:nvPr>
            <p:ph idx="1"/>
          </p:nvPr>
        </p:nvPicPr>
        <p:blipFill>
          <a:blip r:embed="rId2"/>
          <a:srcRect/>
          <a:stretch>
            <a:fillRect/>
          </a:stretch>
        </p:blipFill>
        <p:spPr>
          <a:xfrm>
            <a:off x="2911475" y="1676400"/>
            <a:ext cx="3319463" cy="44227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p:txBody>
          <a:bodyPr/>
          <a:lstStyle/>
          <a:p>
            <a:pPr eaLnBrk="1" hangingPunct="1">
              <a:defRPr/>
            </a:pPr>
            <a:r>
              <a:rPr lang="en-US"/>
              <a:t>Sam Houston’s Journal</a:t>
            </a:r>
          </a:p>
        </p:txBody>
      </p:sp>
      <p:pic>
        <p:nvPicPr>
          <p:cNvPr id="21506" name="Picture 6" descr="untitled"/>
          <p:cNvPicPr>
            <a:picLocks noChangeAspect="1" noChangeArrowheads="1"/>
          </p:cNvPicPr>
          <p:nvPr>
            <p:ph idx="1"/>
          </p:nvPr>
        </p:nvPicPr>
        <p:blipFill>
          <a:blip r:embed="rId2"/>
          <a:srcRect/>
          <a:stretch>
            <a:fillRect/>
          </a:stretch>
        </p:blipFill>
        <p:spPr>
          <a:xfrm>
            <a:off x="914400" y="1600200"/>
            <a:ext cx="3590925" cy="4419600"/>
          </a:xfrm>
        </p:spPr>
      </p:pic>
      <p:pic>
        <p:nvPicPr>
          <p:cNvPr id="21507" name="Picture 7" descr="MPj04394660000[1]"/>
          <p:cNvPicPr>
            <a:picLocks noChangeAspect="1" noChangeArrowheads="1"/>
          </p:cNvPicPr>
          <p:nvPr/>
        </p:nvPicPr>
        <p:blipFill>
          <a:blip r:embed="rId3"/>
          <a:srcRect/>
          <a:stretch>
            <a:fillRect/>
          </a:stretch>
        </p:blipFill>
        <p:spPr bwMode="auto">
          <a:xfrm>
            <a:off x="5181600" y="3889375"/>
            <a:ext cx="2590800" cy="19621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Clouds</Template>
  <TotalTime>765</TotalTime>
  <Words>318</Words>
  <Application>Microsoft Office PowerPoint</Application>
  <PresentationFormat>On-screen Show (4:3)</PresentationFormat>
  <Paragraphs>44</Paragraphs>
  <Slides>20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20</vt:i4>
      </vt:variant>
    </vt:vector>
  </HeadingPairs>
  <TitlesOfParts>
    <vt:vector size="24" baseType="lpstr">
      <vt:lpstr>Arial</vt:lpstr>
      <vt:lpstr>Wingdings</vt:lpstr>
      <vt:lpstr>Calibri</vt:lpstr>
      <vt:lpstr>Clouds</vt:lpstr>
      <vt:lpstr>Sources</vt:lpstr>
      <vt:lpstr>Vocabulary</vt:lpstr>
      <vt:lpstr>Vocabulary  </vt:lpstr>
      <vt:lpstr>Vocabulary</vt:lpstr>
      <vt:lpstr>Why Use Primary Sources?</vt:lpstr>
      <vt:lpstr>Why Use Secondary Sources?</vt:lpstr>
      <vt:lpstr>Primary vs. Secondary</vt:lpstr>
      <vt:lpstr>Textbook</vt:lpstr>
      <vt:lpstr>Sam Houston’s Journal</vt:lpstr>
      <vt:lpstr>Jim Bowie’s knife </vt:lpstr>
      <vt:lpstr>Video of Obama speaking to a crowd</vt:lpstr>
      <vt:lpstr>A copy of a John F. Kennedy’s Speech in your Textbook</vt:lpstr>
      <vt:lpstr>Newspaper article about the Astros game</vt:lpstr>
      <vt:lpstr>A Lil Wayne song</vt:lpstr>
      <vt:lpstr>A painting of World War II</vt:lpstr>
      <vt:lpstr>My autobiography</vt:lpstr>
      <vt:lpstr>A poem about the Texas revolution</vt:lpstr>
      <vt:lpstr>If using the internet:</vt:lpstr>
      <vt:lpstr>Vocabulary</vt:lpstr>
      <vt:lpstr>Vocabulary</vt:lpstr>
    </vt:vector>
  </TitlesOfParts>
  <Company>HISD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hisd</dc:creator>
  <cp:lastModifiedBy>HISD</cp:lastModifiedBy>
  <cp:revision>9</cp:revision>
  <dcterms:created xsi:type="dcterms:W3CDTF">2008-09-08T12:15:47Z</dcterms:created>
  <dcterms:modified xsi:type="dcterms:W3CDTF">2013-09-03T13:49:44Z</dcterms:modified>
</cp:coreProperties>
</file>