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64" r:id="rId3"/>
    <p:sldId id="287" r:id="rId4"/>
    <p:sldId id="288" r:id="rId5"/>
    <p:sldId id="289" r:id="rId6"/>
    <p:sldId id="291" r:id="rId7"/>
    <p:sldId id="299" r:id="rId8"/>
    <p:sldId id="300" r:id="rId9"/>
    <p:sldId id="301" r:id="rId10"/>
    <p:sldId id="302" r:id="rId11"/>
    <p:sldId id="262" r:id="rId12"/>
    <p:sldId id="296" r:id="rId13"/>
    <p:sldId id="295" r:id="rId14"/>
    <p:sldId id="298" r:id="rId15"/>
    <p:sldId id="303" r:id="rId16"/>
    <p:sldId id="297" r:id="rId17"/>
    <p:sldId id="286" r:id="rId18"/>
    <p:sldId id="260" r:id="rId19"/>
    <p:sldId id="294" r:id="rId20"/>
    <p:sldId id="284" r:id="rId21"/>
    <p:sldId id="265" r:id="rId22"/>
    <p:sldId id="266" r:id="rId23"/>
    <p:sldId id="275" r:id="rId24"/>
    <p:sldId id="269" r:id="rId25"/>
    <p:sldId id="270" r:id="rId26"/>
    <p:sldId id="271" r:id="rId27"/>
    <p:sldId id="272" r:id="rId28"/>
    <p:sldId id="273" r:id="rId29"/>
    <p:sldId id="274" r:id="rId30"/>
  </p:sldIdLst>
  <p:sldSz cx="9144000" cy="6858000" type="screen4x3"/>
  <p:notesSz cx="9223375"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85" autoAdjust="0"/>
  </p:normalViewPr>
  <p:slideViewPr>
    <p:cSldViewPr>
      <p:cViewPr varScale="1">
        <p:scale>
          <a:sx n="66" d="100"/>
          <a:sy n="66" d="100"/>
        </p:scale>
        <p:origin x="-128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7325" cy="350838"/>
          </a:xfrm>
          <a:prstGeom prst="rect">
            <a:avLst/>
          </a:prstGeom>
        </p:spPr>
        <p:txBody>
          <a:bodyPr vert="horz" lIns="92757" tIns="46378" rIns="92757" bIns="4637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24463" y="0"/>
            <a:ext cx="3997325" cy="350838"/>
          </a:xfrm>
          <a:prstGeom prst="rect">
            <a:avLst/>
          </a:prstGeom>
        </p:spPr>
        <p:txBody>
          <a:bodyPr vert="horz" lIns="92757" tIns="46378" rIns="92757" bIns="46378" rtlCol="0"/>
          <a:lstStyle>
            <a:lvl1pPr algn="r" fontAlgn="auto">
              <a:spcBef>
                <a:spcPts val="0"/>
              </a:spcBef>
              <a:spcAft>
                <a:spcPts val="0"/>
              </a:spcAft>
              <a:defRPr sz="1200">
                <a:latin typeface="+mn-lt"/>
              </a:defRPr>
            </a:lvl1pPr>
          </a:lstStyle>
          <a:p>
            <a:pPr>
              <a:defRPr/>
            </a:pPr>
            <a:fld id="{1ADDAB5B-629E-47B8-A4F3-D3DD6701023B}" type="datetimeFigureOut">
              <a:rPr lang="en-US"/>
              <a:pPr>
                <a:defRPr/>
              </a:pPr>
              <a:t>8/15/2013</a:t>
            </a:fld>
            <a:endParaRPr lang="en-US"/>
          </a:p>
        </p:txBody>
      </p:sp>
      <p:sp>
        <p:nvSpPr>
          <p:cNvPr id="4" name="Footer Placeholder 3"/>
          <p:cNvSpPr>
            <a:spLocks noGrp="1"/>
          </p:cNvSpPr>
          <p:nvPr>
            <p:ph type="ftr" sz="quarter" idx="2"/>
          </p:nvPr>
        </p:nvSpPr>
        <p:spPr>
          <a:xfrm>
            <a:off x="0" y="6657975"/>
            <a:ext cx="3997325" cy="350838"/>
          </a:xfrm>
          <a:prstGeom prst="rect">
            <a:avLst/>
          </a:prstGeom>
        </p:spPr>
        <p:txBody>
          <a:bodyPr vert="horz" lIns="92757" tIns="46378" rIns="92757" bIns="46378"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24463" y="6657975"/>
            <a:ext cx="3997325" cy="350838"/>
          </a:xfrm>
          <a:prstGeom prst="rect">
            <a:avLst/>
          </a:prstGeom>
        </p:spPr>
        <p:txBody>
          <a:bodyPr vert="horz" lIns="92757" tIns="46378" rIns="92757" bIns="46378" rtlCol="0" anchor="b"/>
          <a:lstStyle>
            <a:lvl1pPr algn="r" fontAlgn="auto">
              <a:spcBef>
                <a:spcPts val="0"/>
              </a:spcBef>
              <a:spcAft>
                <a:spcPts val="0"/>
              </a:spcAft>
              <a:defRPr sz="1200">
                <a:latin typeface="+mn-lt"/>
              </a:defRPr>
            </a:lvl1pPr>
          </a:lstStyle>
          <a:p>
            <a:pPr>
              <a:defRPr/>
            </a:pPr>
            <a:fld id="{B8452516-88EE-48C9-945E-BF515168E4A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7325" cy="350838"/>
          </a:xfrm>
          <a:prstGeom prst="rect">
            <a:avLst/>
          </a:prstGeom>
        </p:spPr>
        <p:txBody>
          <a:bodyPr vert="horz" lIns="92757" tIns="46378" rIns="92757" bIns="4637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24463" y="0"/>
            <a:ext cx="3997325" cy="350838"/>
          </a:xfrm>
          <a:prstGeom prst="rect">
            <a:avLst/>
          </a:prstGeom>
        </p:spPr>
        <p:txBody>
          <a:bodyPr vert="horz" lIns="92757" tIns="46378" rIns="92757" bIns="46378" rtlCol="0"/>
          <a:lstStyle>
            <a:lvl1pPr algn="r" fontAlgn="auto">
              <a:spcBef>
                <a:spcPts val="0"/>
              </a:spcBef>
              <a:spcAft>
                <a:spcPts val="0"/>
              </a:spcAft>
              <a:defRPr sz="1200">
                <a:latin typeface="+mn-lt"/>
              </a:defRPr>
            </a:lvl1pPr>
          </a:lstStyle>
          <a:p>
            <a:pPr>
              <a:defRPr/>
            </a:pPr>
            <a:fld id="{1B868D9E-C981-480A-AFD1-3F3CCB38D247}" type="datetimeFigureOut">
              <a:rPr lang="en-US"/>
              <a:pPr>
                <a:defRPr/>
              </a:pPr>
              <a:t>8/15/2013</a:t>
            </a:fld>
            <a:endParaRPr lang="en-US"/>
          </a:p>
        </p:txBody>
      </p:sp>
      <p:sp>
        <p:nvSpPr>
          <p:cNvPr id="4" name="Slide Image Placeholder 3"/>
          <p:cNvSpPr>
            <a:spLocks noGrp="1" noRot="1" noChangeAspect="1"/>
          </p:cNvSpPr>
          <p:nvPr>
            <p:ph type="sldImg" idx="2"/>
          </p:nvPr>
        </p:nvSpPr>
        <p:spPr>
          <a:xfrm>
            <a:off x="2859088" y="525463"/>
            <a:ext cx="3505200" cy="2628900"/>
          </a:xfrm>
          <a:prstGeom prst="rect">
            <a:avLst/>
          </a:prstGeom>
          <a:noFill/>
          <a:ln w="12700">
            <a:solidFill>
              <a:prstClr val="black"/>
            </a:solidFill>
          </a:ln>
        </p:spPr>
        <p:txBody>
          <a:bodyPr vert="horz" lIns="92757" tIns="46378" rIns="92757" bIns="46378" rtlCol="0" anchor="ctr"/>
          <a:lstStyle/>
          <a:p>
            <a:pPr lvl="0"/>
            <a:endParaRPr lang="en-US" noProof="0"/>
          </a:p>
        </p:txBody>
      </p:sp>
      <p:sp>
        <p:nvSpPr>
          <p:cNvPr id="5" name="Notes Placeholder 4"/>
          <p:cNvSpPr>
            <a:spLocks noGrp="1"/>
          </p:cNvSpPr>
          <p:nvPr>
            <p:ph type="body" sz="quarter" idx="3"/>
          </p:nvPr>
        </p:nvSpPr>
        <p:spPr>
          <a:xfrm>
            <a:off x="922338" y="3330575"/>
            <a:ext cx="7378700" cy="3154363"/>
          </a:xfrm>
          <a:prstGeom prst="rect">
            <a:avLst/>
          </a:prstGeom>
        </p:spPr>
        <p:txBody>
          <a:bodyPr vert="horz" lIns="92757" tIns="46378" rIns="92757" bIns="4637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3997325" cy="350838"/>
          </a:xfrm>
          <a:prstGeom prst="rect">
            <a:avLst/>
          </a:prstGeom>
        </p:spPr>
        <p:txBody>
          <a:bodyPr vert="horz" lIns="92757" tIns="46378" rIns="92757" bIns="4637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24463" y="6657975"/>
            <a:ext cx="3997325" cy="350838"/>
          </a:xfrm>
          <a:prstGeom prst="rect">
            <a:avLst/>
          </a:prstGeom>
        </p:spPr>
        <p:txBody>
          <a:bodyPr vert="horz" lIns="92757" tIns="46378" rIns="92757" bIns="46378" rtlCol="0" anchor="b"/>
          <a:lstStyle>
            <a:lvl1pPr algn="r" fontAlgn="auto">
              <a:spcBef>
                <a:spcPts val="0"/>
              </a:spcBef>
              <a:spcAft>
                <a:spcPts val="0"/>
              </a:spcAft>
              <a:defRPr sz="1200">
                <a:latin typeface="+mn-lt"/>
              </a:defRPr>
            </a:lvl1pPr>
          </a:lstStyle>
          <a:p>
            <a:pPr>
              <a:defRPr/>
            </a:pPr>
            <a:fld id="{E0CB709F-7AA1-4775-AD32-1394465F362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Answer</a:t>
            </a:r>
          </a:p>
          <a:p>
            <a:pPr eaLnBrk="1" hangingPunct="1">
              <a:spcBef>
                <a:spcPct val="0"/>
              </a:spcBef>
            </a:pPr>
            <a:r>
              <a:rPr lang="en-US" smtClean="0"/>
              <a:t>A Deck of Standard Playing Cards. Fifty-four cards in a standard deck. Four Kings, four Queens, and four Jacks. </a:t>
            </a:r>
            <a:br>
              <a:rPr lang="en-US" smtClean="0"/>
            </a:br>
            <a:r>
              <a:rPr lang="en-US" smtClean="0"/>
              <a:t>The servants are the Jesters. The peasants are the number cards.</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4A8D18-74AC-4477-951D-BD945D4D2D7A}" type="slidenum">
              <a:rPr lang="en-US"/>
              <a:pPr fontAlgn="base">
                <a:spcBef>
                  <a:spcPct val="0"/>
                </a:spcBef>
                <a:spcAft>
                  <a:spcPct val="0"/>
                </a:spcAft>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4E8DD-C535-4D0D-9685-5202359977C2}"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r>
              <a:rPr lang="en-US" sz="2400" smtClean="0"/>
              <a:t>Quantitative Observation – There is 1 girl. She has 1 cup. </a:t>
            </a:r>
          </a:p>
          <a:p>
            <a:r>
              <a:rPr lang="en-US" sz="2400" smtClean="0"/>
              <a:t>Qualitative Observation – pink hat, on yellow telephone, has blue blanket</a:t>
            </a:r>
          </a:p>
          <a:p>
            <a:r>
              <a:rPr lang="en-US" sz="2400" smtClean="0"/>
              <a:t>Inference – She looks sick. She is drinking tea. She is talking to her mom.</a:t>
            </a:r>
            <a:r>
              <a:rPr lang="en-US" smtClean="0"/>
              <a:t> </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AB07FB-7F5C-4240-8873-64AE722FFB7D}" type="slidenum">
              <a:rPr lang="en-US" smtClean="0">
                <a:latin typeface="Times New Roman" pitchFamily="18" charset="0"/>
              </a:rPr>
              <a:pPr fontAlgn="base">
                <a:spcBef>
                  <a:spcPct val="0"/>
                </a:spcBef>
                <a:spcAft>
                  <a:spcPct val="0"/>
                </a:spcAft>
              </a:pPr>
              <a:t>20</a:t>
            </a:fld>
            <a:endParaRPr lang="en-US" smtClean="0">
              <a:latin typeface="Times New Roman" pitchFamily="18" charset="0"/>
            </a:endParaRPr>
          </a:p>
        </p:txBody>
      </p:sp>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txBox="1">
            <a:spLocks noGrp="1"/>
          </p:cNvSpPr>
          <p:nvPr/>
        </p:nvSpPr>
        <p:spPr bwMode="auto">
          <a:xfrm>
            <a:off x="5224463" y="6657975"/>
            <a:ext cx="3997325" cy="350838"/>
          </a:xfrm>
          <a:prstGeom prst="rect">
            <a:avLst/>
          </a:prstGeom>
          <a:noFill/>
          <a:ln w="9525">
            <a:noFill/>
            <a:miter lim="800000"/>
            <a:headEnd/>
            <a:tailEnd/>
          </a:ln>
        </p:spPr>
        <p:txBody>
          <a:bodyPr lIns="92757" tIns="46378" rIns="92757" bIns="46378" anchor="b"/>
          <a:lstStyle/>
          <a:p>
            <a:pPr algn="r"/>
            <a:fld id="{E307B2A5-FCA6-446B-8AB3-1F22250E8BCD}" type="slidenum">
              <a:rPr lang="en-US" sz="1200">
                <a:latin typeface="Calibri" pitchFamily="34" charset="0"/>
              </a:rPr>
              <a:pPr algn="r"/>
              <a:t>20</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1C4C-C0D3-414A-A808-40FBE825BA9B}" type="slidenum">
              <a:rPr lang="en-US"/>
              <a:pPr fontAlgn="base">
                <a:spcBef>
                  <a:spcPct val="0"/>
                </a:spcBef>
                <a:spcAft>
                  <a:spcPct val="0"/>
                </a:spcAft>
                <a:defRPr/>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132AB0-6418-495A-AA14-B5D347D3D067}" type="slidenum">
              <a:rPr lang="en-US" smtClean="0">
                <a:latin typeface="Times New Roman" pitchFamily="18" charset="0"/>
              </a:rPr>
              <a:pPr fontAlgn="base">
                <a:spcBef>
                  <a:spcPct val="0"/>
                </a:spcBef>
                <a:spcAft>
                  <a:spcPct val="0"/>
                </a:spcAft>
              </a:pPr>
              <a:t>23</a:t>
            </a:fld>
            <a:endParaRPr lang="en-US" smtClean="0">
              <a:latin typeface="Times New Roman" pitchFamily="18" charset="0"/>
            </a:endParaRPr>
          </a:p>
        </p:txBody>
      </p:sp>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Variable: attribute which may change its value while under observation/experimentation; is any factor, trait, or condition that can exist in differing amounts or types</a:t>
            </a:r>
          </a:p>
          <a:p>
            <a:pPr eaLnBrk="1" hangingPunct="1">
              <a:spcBef>
                <a:spcPct val="0"/>
              </a:spcBef>
            </a:pPr>
            <a:r>
              <a:rPr lang="en-US" smtClean="0"/>
              <a:t>Dep. Var.: </a:t>
            </a:r>
            <a:r>
              <a:rPr lang="en-US" smtClean="0">
                <a:solidFill>
                  <a:schemeClr val="bg1"/>
                </a:solidFill>
              </a:rPr>
              <a:t>b/c it will be affected by that variable that you changed before (I.V.).</a:t>
            </a:r>
          </a:p>
          <a:p>
            <a:pPr eaLnBrk="1" hangingPunct="1">
              <a:spcBef>
                <a:spcPct val="0"/>
              </a:spcBef>
            </a:pPr>
            <a:endParaRPr lang="en-US" smtClean="0">
              <a:solidFill>
                <a:schemeClr val="bg1"/>
              </a:solidFill>
            </a:endParaRPr>
          </a:p>
          <a:p>
            <a:pPr eaLnBrk="1" hangingPunct="1">
              <a:spcBef>
                <a:spcPct val="0"/>
              </a:spcBef>
            </a:pPr>
            <a:r>
              <a:rPr lang="en-US" smtClean="0">
                <a:solidFill>
                  <a:schemeClr val="bg1"/>
                </a:solidFill>
              </a:rPr>
              <a:t>Ex: </a:t>
            </a:r>
            <a:r>
              <a:rPr lang="en-US" smtClean="0"/>
              <a:t>For example, if you open a faucet (the independent variable), the quantity of water flowing (dependent variable) changes in response--you observe that the water flow increases. The number of dependent variables in an experiment varies, but there is often more than one.</a:t>
            </a:r>
          </a:p>
        </p:txBody>
      </p:sp>
      <p:sp>
        <p:nvSpPr>
          <p:cNvPr id="67588" name="Slide Number Placeholder 3"/>
          <p:cNvSpPr txBox="1">
            <a:spLocks noGrp="1"/>
          </p:cNvSpPr>
          <p:nvPr/>
        </p:nvSpPr>
        <p:spPr bwMode="auto">
          <a:xfrm>
            <a:off x="5224463" y="6657975"/>
            <a:ext cx="3997325" cy="350838"/>
          </a:xfrm>
          <a:prstGeom prst="rect">
            <a:avLst/>
          </a:prstGeom>
          <a:noFill/>
          <a:ln w="9525">
            <a:noFill/>
            <a:miter lim="800000"/>
            <a:headEnd/>
            <a:tailEnd/>
          </a:ln>
        </p:spPr>
        <p:txBody>
          <a:bodyPr lIns="92757" tIns="46378" rIns="92757" bIns="46378" anchor="b"/>
          <a:lstStyle/>
          <a:p>
            <a:pPr algn="r"/>
            <a:fld id="{EB70DAF5-AE30-42B9-8996-8F3CCBFBAD4F}" type="slidenum">
              <a:rPr lang="en-US" sz="1200">
                <a:latin typeface="Calibri" pitchFamily="34" charset="0"/>
              </a:rPr>
              <a:pPr algn="r"/>
              <a:t>23</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7</a:t>
            </a:r>
            <a:r>
              <a:rPr lang="en-US" baseline="30000" smtClean="0"/>
              <a:t>th</a:t>
            </a:r>
            <a:r>
              <a:rPr lang="en-US" smtClean="0"/>
              <a:t> </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7D4593-D1F4-4790-BB4C-CE1B96AC646D}" type="slidenum">
              <a:rPr lang="en-US"/>
              <a:pPr fontAlgn="base">
                <a:spcBef>
                  <a:spcPct val="0"/>
                </a:spcBef>
                <a:spcAft>
                  <a:spcPct val="0"/>
                </a:spcAft>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09C8BD4E-CD77-4D17-9E0E-F3B184B3D551}" type="datetimeFigureOut">
              <a:rPr lang="en-US"/>
              <a:pPr>
                <a:defRPr/>
              </a:pPr>
              <a:t>8/15/2013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F465C31-B6BD-4E7A-87E0-EFB2C1EC7A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C1AACF-7F71-493F-A5B3-DFBFED59A345}" type="datetimeFigureOut">
              <a:rPr lang="en-US"/>
              <a:pPr>
                <a:defRPr/>
              </a:pPr>
              <a:t>8/15/2013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1EAF9A1-2A47-4640-88C3-F321DD3313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A89EBE-B7B5-44BC-A9B6-CA617E484671}" type="datetimeFigureOut">
              <a:rPr lang="en-US"/>
              <a:pPr>
                <a:defRPr/>
              </a:pPr>
              <a:t>8/15/2013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C1A5CFD0-930E-4325-BF54-7784168E2A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852006CA-51B7-4F95-9205-3CAC9D5DAD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42AD7E-5C3E-442F-BB2F-1A162AE97EB1}" type="datetimeFigureOut">
              <a:rPr lang="en-US"/>
              <a:pPr>
                <a:defRPr/>
              </a:pPr>
              <a:t>8/15/2013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3613E3CC-4810-400C-B64E-6AE244603E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805A4307-ABB3-4D7F-8A50-083721AA9507}" type="datetimeFigureOut">
              <a:rPr lang="en-US"/>
              <a:pPr>
                <a:defRPr/>
              </a:pPr>
              <a:t>8/15/2013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97AC478-152E-49C0-8FD0-692A901233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4843900E-72E7-4C91-AF9F-89110B45015C}" type="datetimeFigureOut">
              <a:rPr lang="en-US"/>
              <a:pPr>
                <a:defRPr/>
              </a:pPr>
              <a:t>8/15/2013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37C8B5E2-C4DE-44B5-871D-0E7C62F5AD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07DE170-6208-4158-81CA-71E2E66DF25A}" type="datetimeFigureOut">
              <a:rPr lang="en-US"/>
              <a:pPr>
                <a:defRPr/>
              </a:pPr>
              <a:t>8/15/2013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0DD91A18-402C-4811-8713-F17487319C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A7C5FF-5415-43B1-B973-A24E93D4F024}" type="datetimeFigureOut">
              <a:rPr lang="en-US"/>
              <a:pPr>
                <a:defRPr/>
              </a:pPr>
              <a:t>8/15/2013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EECF1568-4DC0-4A34-BBCA-FDB79EADAB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2E6C46-7313-4E7E-B2E7-95D90CA55C83}" type="datetimeFigureOut">
              <a:rPr lang="en-US"/>
              <a:pPr>
                <a:defRPr/>
              </a:pPr>
              <a:t>8/15/2013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BAE684F-BF2B-42EA-AC91-24C8C897DC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70FAD737-1BA3-44E4-9C22-F326D0FD07D8}" type="datetimeFigureOut">
              <a:rPr lang="en-US"/>
              <a:pPr>
                <a:defRPr/>
              </a:pPr>
              <a:t>8/15/2013</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48CA70FB-8304-40EF-BD6E-361158B4A6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17D35AC9-A64F-48E4-8ECC-A95C550891A3}" type="datetimeFigureOut">
              <a:rPr lang="en-US"/>
              <a:pPr>
                <a:defRPr/>
              </a:pPr>
              <a:t>8/15/2013</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FC6E68F1-9591-4669-A2D1-2242897F98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F097E548-7AAD-436A-B7C3-2BEBBF0E0552}" type="datetimeFigureOut">
              <a:rPr lang="en-US"/>
              <a:pPr>
                <a:defRPr/>
              </a:pPr>
              <a:t>8/15/2013</a:t>
            </a:fld>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a:solidFill>
                  <a:srgbClr val="FFFFFF"/>
                </a:solidFill>
                <a:latin typeface="+mn-lt"/>
              </a:defRPr>
            </a:lvl1pPr>
          </a:lstStyle>
          <a:p>
            <a:pPr>
              <a:defRPr/>
            </a:pPr>
            <a:fld id="{B86995E1-EB79-4C8F-907B-4BF921ED40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1" r:id="rId4"/>
    <p:sldLayoutId id="2147483670" r:id="rId5"/>
    <p:sldLayoutId id="2147483669" r:id="rId6"/>
    <p:sldLayoutId id="2147483668" r:id="rId7"/>
    <p:sldLayoutId id="2147483675" r:id="rId8"/>
    <p:sldLayoutId id="2147483676" r:id="rId9"/>
    <p:sldLayoutId id="2147483667" r:id="rId10"/>
    <p:sldLayoutId id="2147483666" r:id="rId11"/>
    <p:sldLayoutId id="2147483677" r:id="rId12"/>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lassroomclipart.com/cgi-bin/kids/imageFolio.cgi?action=view&amp;link=Foods/Food_Clipart&amp;image=bag_sugar.jpg&amp;img=0&amp;search=sugar&amp;cat=all&amp;tt=&amp;bool=phrase"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bwMode="auto">
          <a:xfrm rot="19140000">
            <a:off x="817563" y="1730375"/>
            <a:ext cx="5648325" cy="1204913"/>
          </a:xfrm>
        </p:spPr>
        <p:txBody>
          <a:bodyPr wrap="square" numCol="1" anchorCtr="0" compatLnSpc="1">
            <a:prstTxWarp prst="textNoShape">
              <a:avLst/>
            </a:prstTxWarp>
          </a:bodyPr>
          <a:lstStyle/>
          <a:p>
            <a:pPr eaLnBrk="1" hangingPunct="1"/>
            <a:r>
              <a:rPr lang="en-US" cap="none" smtClean="0"/>
              <a:t>OPEN UP NOTEBOOKS TO WARM-UPS PAGE</a:t>
            </a:r>
          </a:p>
        </p:txBody>
      </p:sp>
      <p:sp>
        <p:nvSpPr>
          <p:cNvPr id="3" name="Subtitle 2"/>
          <p:cNvSpPr>
            <a:spLocks noGrp="1"/>
          </p:cNvSpPr>
          <p:nvPr>
            <p:ph type="subTitle" idx="1"/>
          </p:nvPr>
        </p:nvSpPr>
        <p:spPr>
          <a:xfrm rot="19140000">
            <a:off x="1212850" y="2470150"/>
            <a:ext cx="6510338" cy="330200"/>
          </a:xfrm>
        </p:spPr>
        <p:txBody>
          <a:bodyPr rtlCol="0"/>
          <a:lstStyle/>
          <a:p>
            <a:pPr eaLnBrk="1" fontAlgn="auto" hangingPunct="1">
              <a:spcAft>
                <a:spcPts val="0"/>
              </a:spcAft>
              <a:buFont typeface="Arial" pitchFamily="34" charset="0"/>
              <a:buNone/>
              <a:defRPr/>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	Sparty the Martian</a:t>
            </a:r>
          </a:p>
        </p:txBody>
      </p:sp>
      <p:pic>
        <p:nvPicPr>
          <p:cNvPr id="27650" name="Picture 24" descr="redcar"/>
          <p:cNvPicPr>
            <a:picLocks noGrp="1" noChangeAspect="1" noChangeArrowheads="1"/>
          </p:cNvPicPr>
          <p:nvPr>
            <p:ph sz="half" idx="1"/>
          </p:nvPr>
        </p:nvPicPr>
        <p:blipFill>
          <a:blip r:embed="rId2" cstate="print"/>
          <a:srcRect/>
          <a:stretch>
            <a:fillRect/>
          </a:stretch>
        </p:blipFill>
        <p:spPr>
          <a:xfrm>
            <a:off x="381000" y="533400"/>
            <a:ext cx="2057400" cy="1276350"/>
          </a:xfrm>
        </p:spPr>
      </p:pic>
      <p:graphicFrame>
        <p:nvGraphicFramePr>
          <p:cNvPr id="5160" name="Group 40"/>
          <p:cNvGraphicFramePr>
            <a:graphicFrameLocks noGrp="1"/>
          </p:cNvGraphicFramePr>
          <p:nvPr>
            <p:ph sz="quarter" idx="2"/>
          </p:nvPr>
        </p:nvGraphicFramePr>
        <p:xfrm>
          <a:off x="0" y="4340225"/>
          <a:ext cx="9144000" cy="2518439"/>
        </p:xfrm>
        <a:graphic>
          <a:graphicData uri="http://schemas.openxmlformats.org/drawingml/2006/table">
            <a:tbl>
              <a:tblPr/>
              <a:tblGrid>
                <a:gridCol w="4572000"/>
                <a:gridCol w="4572000"/>
              </a:tblGrid>
              <a:tr h="251843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Defense Attorney (Alive!)</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1. ________________________________</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2. ________________________________</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3. ________________________________</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4. ________________________________</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5. ________________________________</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     …….</a:t>
                      </a:r>
                      <a:endParaRPr kumimoji="0" lang="en-US" sz="2800" b="1"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Prosecutor (Not alive…)</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1. ________________________________</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2. ________________________________</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3. ________________________________</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4. ________________________________</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5. ________________________________</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Times New Roman" pitchFamily="18" charset="0"/>
                        </a:rPr>
                        <a:t>     ……</a:t>
                      </a:r>
                      <a:endParaRPr kumimoji="0" lang="en-US" sz="2800" b="1" i="0" u="none" strike="noStrike" cap="none" normalizeH="0" baseline="0" dirty="0" smtClean="0">
                        <a:ln>
                          <a:noFill/>
                        </a:ln>
                        <a:solidFill>
                          <a:schemeClr val="tx1"/>
                        </a:solidFill>
                        <a:effectLst/>
                        <a:latin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27654" name="Rectangle 4"/>
          <p:cNvSpPr>
            <a:spLocks noChangeArrowheads="1"/>
          </p:cNvSpPr>
          <p:nvPr/>
        </p:nvSpPr>
        <p:spPr bwMode="auto">
          <a:xfrm>
            <a:off x="381000" y="2154238"/>
            <a:ext cx="8458200" cy="1816100"/>
          </a:xfrm>
          <a:prstGeom prst="rect">
            <a:avLst/>
          </a:prstGeom>
          <a:noFill/>
          <a:ln w="9525">
            <a:noFill/>
            <a:miter lim="800000"/>
            <a:headEnd/>
            <a:tailEnd/>
          </a:ln>
        </p:spPr>
        <p:txBody>
          <a:bodyPr anchor="ctr">
            <a:spAutoFit/>
          </a:bodyPr>
          <a:lstStyle/>
          <a:p>
            <a:r>
              <a:rPr lang="en-US" sz="2800"/>
              <a:t>Take the part of Sparty's defense attorney and make a good case for the car's being alive. Then be the prosecutor and show that the car is a nonliving thing. List as many reasons as you can.</a:t>
            </a:r>
          </a:p>
        </p:txBody>
      </p:sp>
      <p:pic>
        <p:nvPicPr>
          <p:cNvPr id="27655" name="Picture 35" descr="alien4"/>
          <p:cNvPicPr>
            <a:picLocks noGrp="1" noChangeAspect="1" noChangeArrowheads="1"/>
          </p:cNvPicPr>
          <p:nvPr>
            <p:ph sz="quarter" idx="3"/>
          </p:nvPr>
        </p:nvPicPr>
        <p:blipFill>
          <a:blip r:embed="rId3" cstate="print"/>
          <a:srcRect/>
          <a:stretch>
            <a:fillRect/>
          </a:stretch>
        </p:blipFill>
        <p:spPr>
          <a:xfrm>
            <a:off x="7543800" y="228600"/>
            <a:ext cx="1247775" cy="21875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762000"/>
            <a:ext cx="4267200" cy="4648200"/>
          </a:xfrm>
          <a:prstGeom prst="rect">
            <a:avLst/>
          </a:prstGeom>
          <a:noFill/>
          <a:ln w="9525">
            <a:noFill/>
            <a:miter lim="800000"/>
            <a:headEnd/>
            <a:tailEnd/>
          </a:ln>
        </p:spPr>
        <p:txBody>
          <a:bodyPr/>
          <a:lstStyle/>
          <a:p>
            <a:pPr marL="342900" indent="-228600" algn="ctr">
              <a:lnSpc>
                <a:spcPct val="80000"/>
              </a:lnSpc>
              <a:spcBef>
                <a:spcPct val="20000"/>
              </a:spcBef>
              <a:buClr>
                <a:schemeClr val="accent1"/>
              </a:buClr>
              <a:buFont typeface="Wingdings" pitchFamily="2" charset="2"/>
              <a:buNone/>
            </a:pPr>
            <a:r>
              <a:rPr lang="en-US" sz="3200" b="1" u="sng">
                <a:latin typeface="Franklin Gothic Book" pitchFamily="34" charset="0"/>
              </a:rPr>
              <a:t>Observation</a:t>
            </a:r>
          </a:p>
          <a:p>
            <a:pPr marL="639763" lvl="1" indent="-228600">
              <a:lnSpc>
                <a:spcPct val="80000"/>
              </a:lnSpc>
              <a:spcBef>
                <a:spcPct val="20000"/>
              </a:spcBef>
              <a:buClr>
                <a:schemeClr val="accent2"/>
              </a:buClr>
              <a:buFont typeface="Arial" charset="0"/>
              <a:buChar char="•"/>
            </a:pPr>
            <a:r>
              <a:rPr lang="en-US" sz="3200">
                <a:latin typeface="Franklin Gothic Book" pitchFamily="34" charset="0"/>
              </a:rPr>
              <a:t>What you notice (using 5 senses) in the world around you</a:t>
            </a:r>
          </a:p>
          <a:p>
            <a:pPr marL="639763" lvl="1" indent="-228600">
              <a:lnSpc>
                <a:spcPct val="80000"/>
              </a:lnSpc>
              <a:spcBef>
                <a:spcPct val="20000"/>
              </a:spcBef>
              <a:buClr>
                <a:schemeClr val="accent2"/>
              </a:buClr>
              <a:buFont typeface="Arial" charset="0"/>
              <a:buChar char="•"/>
            </a:pPr>
            <a:r>
              <a:rPr lang="en-US" sz="3200">
                <a:latin typeface="Franklin Gothic Book" pitchFamily="34" charset="0"/>
              </a:rPr>
              <a:t>Used to collect </a:t>
            </a:r>
            <a:r>
              <a:rPr lang="en-US" sz="3200" b="1">
                <a:latin typeface="Franklin Gothic Book" pitchFamily="34" charset="0"/>
              </a:rPr>
              <a:t>data</a:t>
            </a:r>
            <a:r>
              <a:rPr lang="en-US" sz="3200">
                <a:latin typeface="Franklin Gothic Book" pitchFamily="34" charset="0"/>
              </a:rPr>
              <a:t> (information)</a:t>
            </a:r>
          </a:p>
          <a:p>
            <a:pPr marL="639763" lvl="1" indent="-228600">
              <a:lnSpc>
                <a:spcPct val="80000"/>
              </a:lnSpc>
              <a:spcBef>
                <a:spcPct val="20000"/>
              </a:spcBef>
              <a:buClr>
                <a:schemeClr val="accent2"/>
              </a:buClr>
              <a:buFont typeface="Arial" charset="0"/>
              <a:buChar char="•"/>
            </a:pPr>
            <a:r>
              <a:rPr lang="en-US" sz="3200">
                <a:latin typeface="Franklin Gothic Book" pitchFamily="34" charset="0"/>
              </a:rPr>
              <a:t>This always come first in experiments and labs!</a:t>
            </a:r>
          </a:p>
        </p:txBody>
      </p:sp>
      <p:sp>
        <p:nvSpPr>
          <p:cNvPr id="5" name="Rectangle 4"/>
          <p:cNvSpPr txBox="1">
            <a:spLocks noChangeArrowheads="1"/>
          </p:cNvSpPr>
          <p:nvPr/>
        </p:nvSpPr>
        <p:spPr bwMode="auto">
          <a:xfrm>
            <a:off x="4384675" y="762000"/>
            <a:ext cx="4378325" cy="4765675"/>
          </a:xfrm>
          <a:prstGeom prst="rect">
            <a:avLst/>
          </a:prstGeom>
          <a:noFill/>
          <a:ln w="9525">
            <a:noFill/>
            <a:miter lim="800000"/>
            <a:headEnd/>
            <a:tailEnd/>
          </a:ln>
        </p:spPr>
        <p:txBody>
          <a:bodyPr/>
          <a:lstStyle/>
          <a:p>
            <a:pPr marL="342900" indent="-228600" algn="ctr">
              <a:spcBef>
                <a:spcPct val="20000"/>
              </a:spcBef>
              <a:buClr>
                <a:schemeClr val="accent1"/>
              </a:buClr>
              <a:buFont typeface="Wingdings" pitchFamily="2" charset="2"/>
              <a:buNone/>
            </a:pPr>
            <a:r>
              <a:rPr lang="en-US" sz="3600" b="1" u="sng">
                <a:latin typeface="Franklin Gothic Book" pitchFamily="34" charset="0"/>
              </a:rPr>
              <a:t>Inference</a:t>
            </a:r>
          </a:p>
          <a:p>
            <a:pPr marL="639763" lvl="1" indent="-228600">
              <a:spcBef>
                <a:spcPct val="20000"/>
              </a:spcBef>
              <a:buClr>
                <a:schemeClr val="accent2"/>
              </a:buClr>
              <a:buFont typeface="Arial" charset="0"/>
              <a:buChar char="•"/>
            </a:pPr>
            <a:r>
              <a:rPr lang="en-US" sz="3600">
                <a:latin typeface="Franklin Gothic Book" pitchFamily="34" charset="0"/>
              </a:rPr>
              <a:t>Used to interpret data</a:t>
            </a:r>
          </a:p>
          <a:p>
            <a:pPr marL="639763" lvl="1" indent="-228600">
              <a:spcBef>
                <a:spcPct val="20000"/>
              </a:spcBef>
              <a:buClr>
                <a:schemeClr val="accent2"/>
              </a:buClr>
              <a:buFont typeface="Arial" charset="0"/>
              <a:buChar char="•"/>
            </a:pPr>
            <a:r>
              <a:rPr lang="en-US" sz="3600">
                <a:latin typeface="Franklin Gothic Book" pitchFamily="34" charset="0"/>
              </a:rPr>
              <a:t>States a conclusion</a:t>
            </a:r>
          </a:p>
        </p:txBody>
      </p:sp>
      <p:pic>
        <p:nvPicPr>
          <p:cNvPr id="28675" name="Picture 2"/>
          <p:cNvPicPr>
            <a:picLocks noChangeAspect="1" noChangeArrowheads="1"/>
          </p:cNvPicPr>
          <p:nvPr/>
        </p:nvPicPr>
        <p:blipFill>
          <a:blip r:embed="rId2" cstate="print"/>
          <a:srcRect/>
          <a:stretch>
            <a:fillRect/>
          </a:stretch>
        </p:blipFill>
        <p:spPr bwMode="auto">
          <a:xfrm>
            <a:off x="4800600" y="3824288"/>
            <a:ext cx="4343400" cy="3033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37" presetClass="entr" presetSubtype="0" fill="hold" grpId="0" nodeType="after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46" fill="hold">
                            <p:stCondLst>
                              <p:cond delay="2000"/>
                            </p:stCondLst>
                            <p:childTnLst>
                              <p:par>
                                <p:cTn id="47" presetID="37" presetClass="entr" presetSubtype="0" fill="hold" grpId="0" nodeType="after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bwMode="auto"/>
        <p:txBody>
          <a:bodyPr wrap="square" numCol="1" anchorCtr="0" compatLnSpc="1">
            <a:prstTxWarp prst="textNoShape">
              <a:avLst/>
            </a:prstTxWarp>
          </a:bodyPr>
          <a:lstStyle/>
          <a:p>
            <a:r>
              <a:rPr lang="en-US" sz="4000" u="sng" cap="none" smtClean="0"/>
              <a:t>Two types of observations</a:t>
            </a:r>
          </a:p>
        </p:txBody>
      </p:sp>
      <p:sp>
        <p:nvSpPr>
          <p:cNvPr id="29698" name="Rectangle 3"/>
          <p:cNvSpPr>
            <a:spLocks noGrp="1"/>
          </p:cNvSpPr>
          <p:nvPr>
            <p:ph type="body" idx="1"/>
          </p:nvPr>
        </p:nvSpPr>
        <p:spPr/>
        <p:txBody>
          <a:bodyPr/>
          <a:lstStyle/>
          <a:p>
            <a:r>
              <a:rPr lang="en-US" sz="3600" u="sng" smtClean="0"/>
              <a:t>Quantitative</a:t>
            </a:r>
            <a:r>
              <a:rPr lang="en-US" sz="3600" smtClean="0"/>
              <a:t> – quantity of item, how many are there? Always a number</a:t>
            </a:r>
          </a:p>
          <a:p>
            <a:r>
              <a:rPr lang="en-US" sz="3600" u="sng" smtClean="0"/>
              <a:t>Qualitative</a:t>
            </a:r>
            <a:r>
              <a:rPr lang="en-US" sz="3600" smtClean="0"/>
              <a:t> – quality of the item, such as, color, texture, shape 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bwMode="auto"/>
        <p:txBody>
          <a:bodyPr wrap="square" numCol="1" anchorCtr="0" compatLnSpc="1">
            <a:prstTxWarp prst="textNoShape">
              <a:avLst/>
            </a:prstTxWarp>
          </a:bodyPr>
          <a:lstStyle/>
          <a:p>
            <a:r>
              <a:rPr lang="en-US" sz="4000" cap="none" smtClean="0"/>
              <a:t>Example: Look at picture</a:t>
            </a:r>
          </a:p>
        </p:txBody>
      </p:sp>
      <p:sp>
        <p:nvSpPr>
          <p:cNvPr id="30722" name="Rectangle 3"/>
          <p:cNvSpPr>
            <a:spLocks noGrp="1"/>
          </p:cNvSpPr>
          <p:nvPr>
            <p:ph type="body" idx="1"/>
          </p:nvPr>
        </p:nvSpPr>
        <p:spPr/>
        <p:txBody>
          <a:bodyPr/>
          <a:lstStyle/>
          <a:p>
            <a:r>
              <a:rPr lang="en-US" sz="3200" u="sng" smtClean="0"/>
              <a:t>Quantitative Observation</a:t>
            </a:r>
            <a:r>
              <a:rPr lang="en-US" sz="3200" smtClean="0"/>
              <a:t> – ?</a:t>
            </a:r>
          </a:p>
          <a:p>
            <a:endParaRPr lang="en-US" sz="3200" smtClean="0"/>
          </a:p>
          <a:p>
            <a:r>
              <a:rPr lang="en-US" sz="3200" u="sng" smtClean="0"/>
              <a:t>Qualitative Observation</a:t>
            </a:r>
            <a:r>
              <a:rPr lang="en-US" sz="3200" smtClean="0"/>
              <a:t> – ?</a:t>
            </a:r>
          </a:p>
          <a:p>
            <a:endParaRPr lang="en-US" sz="3200" smtClean="0"/>
          </a:p>
          <a:p>
            <a:r>
              <a:rPr lang="en-US" sz="3200" u="sng" smtClean="0"/>
              <a:t>Inference</a:t>
            </a:r>
            <a:r>
              <a:rPr lang="en-US" sz="3200" smtClean="0"/>
              <a:t> – ?</a:t>
            </a:r>
            <a:endParaRPr lang="en-US" smtClean="0"/>
          </a:p>
        </p:txBody>
      </p:sp>
      <p:pic>
        <p:nvPicPr>
          <p:cNvPr id="30723" name="Picture 2"/>
          <p:cNvPicPr>
            <a:picLocks noChangeAspect="1" noChangeArrowheads="1"/>
          </p:cNvPicPr>
          <p:nvPr/>
        </p:nvPicPr>
        <p:blipFill>
          <a:blip r:embed="rId3" cstate="print"/>
          <a:srcRect/>
          <a:stretch>
            <a:fillRect/>
          </a:stretch>
        </p:blipFill>
        <p:spPr bwMode="auto">
          <a:xfrm>
            <a:off x="4800600" y="3824288"/>
            <a:ext cx="4343400" cy="303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bwMode="auto">
          <a:xfrm>
            <a:off x="0" y="304800"/>
            <a:ext cx="9144000" cy="609600"/>
          </a:xfrm>
        </p:spPr>
        <p:txBody>
          <a:bodyPr wrap="square" numCol="1" anchorCtr="0" compatLnSpc="1">
            <a:prstTxWarp prst="textNoShape">
              <a:avLst/>
            </a:prstTxWarp>
          </a:bodyPr>
          <a:lstStyle/>
          <a:p>
            <a:r>
              <a:rPr lang="en-US" cap="none" smtClean="0"/>
              <a:t>DO NOW: Warm-up (last one for page 3, total=3)</a:t>
            </a:r>
          </a:p>
        </p:txBody>
      </p:sp>
      <p:sp>
        <p:nvSpPr>
          <p:cNvPr id="32770" name="Rectangle 3"/>
          <p:cNvSpPr>
            <a:spLocks noGrp="1"/>
          </p:cNvSpPr>
          <p:nvPr>
            <p:ph type="body" idx="1"/>
          </p:nvPr>
        </p:nvSpPr>
        <p:spPr/>
        <p:txBody>
          <a:bodyPr/>
          <a:lstStyle/>
          <a:p>
            <a:r>
              <a:rPr lang="en-US" sz="4400" smtClean="0"/>
              <a:t>Explain in your own words the difference between observation and inference.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bwMode="auto">
          <a:xfrm>
            <a:off x="822325" y="365125"/>
            <a:ext cx="7521575" cy="1920875"/>
          </a:xfrm>
          <a:noFill/>
        </p:spPr>
        <p:txBody>
          <a:bodyPr wrap="square" numCol="1" anchorCtr="0" compatLnSpc="1">
            <a:prstTxWarp prst="textNoShape">
              <a:avLst/>
            </a:prstTxWarp>
          </a:bodyPr>
          <a:lstStyle/>
          <a:p>
            <a:r>
              <a:rPr lang="en-US" sz="4000" cap="none" smtClean="0"/>
              <a:t>DO NOW: Take out your homework from last class and stack it at your table</a:t>
            </a:r>
          </a:p>
        </p:txBody>
      </p:sp>
      <p:sp>
        <p:nvSpPr>
          <p:cNvPr id="80899" name="Rectangle 3"/>
          <p:cNvSpPr>
            <a:spLocks noGrp="1"/>
          </p:cNvSpPr>
          <p:nvPr>
            <p:ph type="body" idx="1"/>
          </p:nvPr>
        </p:nvSpPr>
        <p:spPr>
          <a:xfrm>
            <a:off x="822325" y="2590800"/>
            <a:ext cx="7521575" cy="2089150"/>
          </a:xfrm>
        </p:spPr>
        <p:txBody>
          <a:bodyPr/>
          <a:lstStyle/>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bwMode="auto">
          <a:xfrm>
            <a:off x="0" y="152400"/>
            <a:ext cx="4724400" cy="838200"/>
          </a:xfrm>
        </p:spPr>
        <p:txBody>
          <a:bodyPr wrap="square" numCol="1" anchorCtr="0" compatLnSpc="1">
            <a:prstTxWarp prst="textNoShape">
              <a:avLst/>
            </a:prstTxWarp>
          </a:bodyPr>
          <a:lstStyle/>
          <a:p>
            <a:r>
              <a:rPr lang="en-US" sz="4400" cap="none" smtClean="0"/>
              <a:t>GOBSTOPPER LAB</a:t>
            </a:r>
          </a:p>
        </p:txBody>
      </p:sp>
      <p:sp>
        <p:nvSpPr>
          <p:cNvPr id="33794" name="Rectangle 3"/>
          <p:cNvSpPr>
            <a:spLocks noGrp="1"/>
          </p:cNvSpPr>
          <p:nvPr>
            <p:ph type="body" idx="1"/>
          </p:nvPr>
        </p:nvSpPr>
        <p:spPr/>
        <p:txBody>
          <a:bodyPr/>
          <a:lstStyle/>
          <a:p>
            <a:endParaRPr lang="en-US" smtClean="0"/>
          </a:p>
        </p:txBody>
      </p:sp>
      <p:pic>
        <p:nvPicPr>
          <p:cNvPr id="33795" name="Picture 5" descr="gobstopper_theater_size"/>
          <p:cNvPicPr>
            <a:picLocks noChangeAspect="1" noChangeArrowheads="1"/>
          </p:cNvPicPr>
          <p:nvPr/>
        </p:nvPicPr>
        <p:blipFill>
          <a:blip r:embed="rId2" cstate="print"/>
          <a:srcRect/>
          <a:stretch>
            <a:fillRect/>
          </a:stretch>
        </p:blipFill>
        <p:spPr bwMode="auto">
          <a:xfrm>
            <a:off x="4648200" y="0"/>
            <a:ext cx="449580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0963" y="71438"/>
            <a:ext cx="6705600" cy="685800"/>
          </a:xfrm>
        </p:spPr>
        <p:txBody>
          <a:bodyPr/>
          <a:lstStyle/>
          <a:p>
            <a:pPr eaLnBrk="1" fontAlgn="auto" hangingPunct="1">
              <a:spcAft>
                <a:spcPts val="0"/>
              </a:spcAft>
              <a:defRPr/>
            </a:pPr>
            <a:r>
              <a:rPr lang="en-US" sz="4000" dirty="0" smtClean="0"/>
              <a:t>What science is not…</a:t>
            </a:r>
            <a:endParaRPr lang="en-US" sz="4000" dirty="0"/>
          </a:p>
        </p:txBody>
      </p:sp>
      <p:pic>
        <p:nvPicPr>
          <p:cNvPr id="34818" name="Picture 2" descr="C:\Users\admin\AppData\Local\Microsoft\Windows\Temporary Internet Files\Content.IE5\IEV0QAJR\MC900366920[1].wmf"/>
          <p:cNvPicPr>
            <a:picLocks noGrp="1" noChangeAspect="1" noChangeArrowheads="1"/>
          </p:cNvPicPr>
          <p:nvPr>
            <p:ph idx="1"/>
          </p:nvPr>
        </p:nvPicPr>
        <p:blipFill>
          <a:blip r:embed="rId2" cstate="print"/>
          <a:srcRect/>
          <a:stretch>
            <a:fillRect/>
          </a:stretch>
        </p:blipFill>
        <p:spPr>
          <a:xfrm>
            <a:off x="17463" y="5449888"/>
            <a:ext cx="1354137" cy="1216025"/>
          </a:xfrm>
        </p:spPr>
      </p:pic>
      <p:pic>
        <p:nvPicPr>
          <p:cNvPr id="34819" name="Picture 3" descr="C:\Users\admin\AppData\Local\Microsoft\Windows\Temporary Internet Files\Content.IE5\58WSVL2I\MC900280881[1].wmf"/>
          <p:cNvPicPr>
            <a:picLocks noChangeAspect="1" noChangeArrowheads="1"/>
          </p:cNvPicPr>
          <p:nvPr/>
        </p:nvPicPr>
        <p:blipFill>
          <a:blip r:embed="rId3" cstate="print"/>
          <a:srcRect/>
          <a:stretch>
            <a:fillRect/>
          </a:stretch>
        </p:blipFill>
        <p:spPr bwMode="auto">
          <a:xfrm>
            <a:off x="2065338" y="4189413"/>
            <a:ext cx="2752725" cy="2217737"/>
          </a:xfrm>
          <a:prstGeom prst="rect">
            <a:avLst/>
          </a:prstGeom>
          <a:noFill/>
          <a:ln w="9525">
            <a:noFill/>
            <a:miter lim="800000"/>
            <a:headEnd/>
            <a:tailEnd/>
          </a:ln>
        </p:spPr>
      </p:pic>
      <p:pic>
        <p:nvPicPr>
          <p:cNvPr id="34820" name="Picture 8" descr="C:\Users\admin\AppData\Local\Microsoft\Windows\Temporary Internet Files\Content.IE5\YJKKTK9N\MC900116588[1].wmf"/>
          <p:cNvPicPr>
            <a:picLocks noChangeAspect="1" noChangeArrowheads="1"/>
          </p:cNvPicPr>
          <p:nvPr/>
        </p:nvPicPr>
        <p:blipFill>
          <a:blip r:embed="rId4" cstate="print"/>
          <a:srcRect/>
          <a:stretch>
            <a:fillRect/>
          </a:stretch>
        </p:blipFill>
        <p:spPr bwMode="auto">
          <a:xfrm>
            <a:off x="6019800" y="152400"/>
            <a:ext cx="2811463" cy="3136900"/>
          </a:xfrm>
          <a:prstGeom prst="rect">
            <a:avLst/>
          </a:prstGeom>
          <a:noFill/>
          <a:ln w="9525">
            <a:noFill/>
            <a:miter lim="800000"/>
            <a:headEnd/>
            <a:tailEnd/>
          </a:ln>
        </p:spPr>
      </p:pic>
      <p:pic>
        <p:nvPicPr>
          <p:cNvPr id="34821" name="Picture 12" descr="C:\Users\admin\AppData\Local\Microsoft\Windows\Temporary Internet Files\Content.IE5\YJKKTK9N\MC900390848[1].wmf"/>
          <p:cNvPicPr>
            <a:picLocks noChangeAspect="1" noChangeArrowheads="1"/>
          </p:cNvPicPr>
          <p:nvPr/>
        </p:nvPicPr>
        <p:blipFill>
          <a:blip r:embed="rId5" cstate="print"/>
          <a:srcRect/>
          <a:stretch>
            <a:fillRect/>
          </a:stretch>
        </p:blipFill>
        <p:spPr bwMode="auto">
          <a:xfrm>
            <a:off x="6203950" y="3516313"/>
            <a:ext cx="2940050" cy="3041650"/>
          </a:xfrm>
          <a:prstGeom prst="rect">
            <a:avLst/>
          </a:prstGeom>
          <a:noFill/>
          <a:ln w="9525">
            <a:noFill/>
            <a:miter lim="800000"/>
            <a:headEnd/>
            <a:tailEnd/>
          </a:ln>
        </p:spPr>
      </p:pic>
      <p:sp>
        <p:nvSpPr>
          <p:cNvPr id="34822" name="TextBox 4"/>
          <p:cNvSpPr txBox="1">
            <a:spLocks noChangeArrowheads="1"/>
          </p:cNvSpPr>
          <p:nvPr/>
        </p:nvSpPr>
        <p:spPr bwMode="auto">
          <a:xfrm>
            <a:off x="152400" y="1143000"/>
            <a:ext cx="6172200" cy="2647950"/>
          </a:xfrm>
          <a:prstGeom prst="rect">
            <a:avLst/>
          </a:prstGeom>
          <a:noFill/>
          <a:ln w="9525">
            <a:noFill/>
            <a:miter lim="800000"/>
            <a:headEnd/>
            <a:tailEnd/>
          </a:ln>
        </p:spPr>
        <p:txBody>
          <a:bodyPr>
            <a:spAutoFit/>
          </a:bodyPr>
          <a:lstStyle/>
          <a:p>
            <a:pPr marL="285750" indent="-285750">
              <a:buFont typeface="Arial" charset="0"/>
              <a:buChar char="•"/>
            </a:pPr>
            <a:r>
              <a:rPr lang="en-US" sz="2400">
                <a:latin typeface="Franklin Gothic Book" pitchFamily="34" charset="0"/>
              </a:rPr>
              <a:t>NOT a process to prove things or to seek truth</a:t>
            </a:r>
          </a:p>
          <a:p>
            <a:pPr marL="285750" indent="-285750">
              <a:buFont typeface="Arial" charset="0"/>
              <a:buChar char="•"/>
            </a:pPr>
            <a:r>
              <a:rPr lang="en-US" sz="2400">
                <a:latin typeface="Franklin Gothic Book" pitchFamily="34" charset="0"/>
              </a:rPr>
              <a:t>NOT based on anything other than the natural world</a:t>
            </a:r>
          </a:p>
          <a:p>
            <a:pPr marL="285750" indent="-285750">
              <a:buFont typeface="Arial" charset="0"/>
              <a:buChar char="•"/>
            </a:pPr>
            <a:r>
              <a:rPr lang="en-US" sz="2400">
                <a:latin typeface="Franklin Gothic Book" pitchFamily="34" charset="0"/>
              </a:rPr>
              <a:t>NOT free from bias or opinions or values</a:t>
            </a:r>
          </a:p>
          <a:p>
            <a:pPr marL="285750" indent="-285750">
              <a:buFont typeface="Arial" charset="0"/>
              <a:buChar char="•"/>
            </a:pPr>
            <a:r>
              <a:rPr lang="en-US" sz="2400">
                <a:latin typeface="Franklin Gothic Book" pitchFamily="34" charset="0"/>
              </a:rPr>
              <a:t>NOT “hunches” or a “feeling” or “idea”</a:t>
            </a:r>
          </a:p>
          <a:p>
            <a:pPr marL="285750" indent="-285750">
              <a:buFont typeface="Arial" charset="0"/>
              <a:buChar char="•"/>
            </a:pPr>
            <a:r>
              <a:rPr lang="en-US" sz="2400">
                <a:latin typeface="Franklin Gothic Book" pitchFamily="34" charset="0"/>
              </a:rPr>
              <a:t>NOT able to solve all problems or answers</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57200" y="457200"/>
            <a:ext cx="7620000" cy="4419600"/>
          </a:xfrm>
        </p:spPr>
        <p:txBody>
          <a:bodyPr/>
          <a:lstStyle/>
          <a:p>
            <a:pPr eaLnBrk="1" hangingPunct="1">
              <a:lnSpc>
                <a:spcPct val="80000"/>
              </a:lnSpc>
            </a:pPr>
            <a:r>
              <a:rPr lang="en-US" sz="3600" smtClean="0"/>
              <a:t>No, but it is often A </a:t>
            </a:r>
            <a:r>
              <a:rPr lang="en-US" sz="3600" smtClean="0">
                <a:solidFill>
                  <a:schemeClr val="tx2"/>
                </a:solidFill>
              </a:rPr>
              <a:t>THEORY</a:t>
            </a:r>
            <a:r>
              <a:rPr lang="en-US" sz="3600" smtClean="0"/>
              <a:t>. </a:t>
            </a:r>
          </a:p>
          <a:p>
            <a:pPr eaLnBrk="1" hangingPunct="1">
              <a:lnSpc>
                <a:spcPct val="80000"/>
              </a:lnSpc>
            </a:pPr>
            <a:endParaRPr lang="en-US" sz="3600" smtClean="0"/>
          </a:p>
          <a:p>
            <a:pPr eaLnBrk="1" hangingPunct="1">
              <a:lnSpc>
                <a:spcPct val="80000"/>
              </a:lnSpc>
            </a:pPr>
            <a:r>
              <a:rPr lang="en-US" sz="3600" u="sng" smtClean="0">
                <a:solidFill>
                  <a:srgbClr val="FF0000"/>
                </a:solidFill>
              </a:rPr>
              <a:t>Theory</a:t>
            </a:r>
            <a:r>
              <a:rPr lang="en-US" sz="3600" smtClean="0"/>
              <a:t> = A well-tested explanation supported by data collected from experiments and observations.</a:t>
            </a:r>
          </a:p>
          <a:p>
            <a:pPr eaLnBrk="1" hangingPunct="1">
              <a:lnSpc>
                <a:spcPct val="90000"/>
              </a:lnSpc>
            </a:pPr>
            <a:endParaRPr lang="en-US" sz="360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1" name="Rectangle 3"/>
          <p:cNvSpPr>
            <a:spLocks noGrp="1" noChangeArrowheads="1"/>
          </p:cNvSpPr>
          <p:nvPr>
            <p:ph type="body" idx="4294967295"/>
          </p:nvPr>
        </p:nvSpPr>
        <p:spPr>
          <a:xfrm>
            <a:off x="822325" y="1100138"/>
            <a:ext cx="7521575" cy="976312"/>
          </a:xfrm>
        </p:spPr>
        <p:txBody>
          <a:bodyPr lIns="92075" tIns="46038" rIns="92075" bIns="46038"/>
          <a:lstStyle/>
          <a:p>
            <a:pPr marL="457200" indent="-457200" eaLnBrk="1" hangingPunct="1"/>
            <a:r>
              <a:rPr lang="en-US" sz="3200" smtClean="0"/>
              <a:t>Theories and laws are well-accepted by scientists, but...</a:t>
            </a:r>
          </a:p>
        </p:txBody>
      </p:sp>
      <p:graphicFrame>
        <p:nvGraphicFramePr>
          <p:cNvPr id="29696" name="Object 0"/>
          <p:cNvGraphicFramePr>
            <a:graphicFrameLocks noChangeAspect="1"/>
          </p:cNvGraphicFramePr>
          <p:nvPr/>
        </p:nvGraphicFramePr>
        <p:xfrm>
          <a:off x="5105400" y="4114800"/>
          <a:ext cx="2971800" cy="1970088"/>
        </p:xfrm>
        <a:graphic>
          <a:graphicData uri="http://schemas.openxmlformats.org/presentationml/2006/ole">
            <p:oleObj spid="_x0000_s60420" name="Clip" r:id="rId3" imgW="4355280" imgH="2887560" progId="">
              <p:embed/>
            </p:oleObj>
          </a:graphicData>
        </a:graphic>
      </p:graphicFrame>
      <p:sp>
        <p:nvSpPr>
          <p:cNvPr id="23559" name="Rectangle 7"/>
          <p:cNvSpPr>
            <a:spLocks noChangeArrowheads="1"/>
          </p:cNvSpPr>
          <p:nvPr/>
        </p:nvSpPr>
        <p:spPr bwMode="auto">
          <a:xfrm>
            <a:off x="685800" y="2286000"/>
            <a:ext cx="7620000" cy="762000"/>
          </a:xfrm>
          <a:prstGeom prst="rect">
            <a:avLst/>
          </a:prstGeom>
          <a:noFill/>
          <a:ln w="9525">
            <a:noFill/>
            <a:miter lim="800000"/>
            <a:headEnd/>
            <a:tailEnd/>
          </a:ln>
        </p:spPr>
        <p:txBody>
          <a:bodyPr lIns="92075" tIns="46038" rIns="92075" bIns="46038"/>
          <a:lstStyle/>
          <a:p>
            <a:pPr marL="457200" indent="-457200" algn="ctr" eaLnBrk="0" hangingPunct="0">
              <a:spcBef>
                <a:spcPct val="50000"/>
              </a:spcBef>
              <a:buClr>
                <a:schemeClr val="tx2"/>
              </a:buClr>
              <a:buSzPct val="90000"/>
              <a:buFont typeface="Wingdings 2" pitchFamily="18" charset="2"/>
              <a:buNone/>
            </a:pPr>
            <a:r>
              <a:rPr kumimoji="1" lang="en-US" sz="3400" b="1">
                <a:solidFill>
                  <a:schemeClr val="tx2"/>
                </a:solidFill>
              </a:rPr>
              <a:t>THEY ARE NOT SET IN STONE! They CAN change over time with new discoveries!</a:t>
            </a:r>
            <a:endParaRPr kumimoji="1" lang="en-US" sz="3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box(out)">
                                      <p:cBhvr>
                                        <p:cTn id="7" dur="500"/>
                                        <p:tgtEl>
                                          <p:spTgt spid="2355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9696"/>
                                        </p:tgtEl>
                                        <p:attrNameLst>
                                          <p:attrName>style.visibility</p:attrName>
                                        </p:attrNameLst>
                                      </p:cBhvr>
                                      <p:to>
                                        <p:strVal val="visible"/>
                                      </p:to>
                                    </p:set>
                                    <p:animEffect transition="in" filter="dissolve">
                                      <p:cBhvr>
                                        <p:cTn id="11" dur="500"/>
                                        <p:tgtEl>
                                          <p:spTgt spid="29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609600" y="304800"/>
            <a:ext cx="7521575" cy="549275"/>
          </a:xfrm>
        </p:spPr>
        <p:txBody>
          <a:bodyPr wrap="square" numCol="1" anchorCtr="0" compatLnSpc="1">
            <a:prstTxWarp prst="textNoShape">
              <a:avLst/>
            </a:prstTxWarp>
          </a:bodyPr>
          <a:lstStyle/>
          <a:p>
            <a:pPr eaLnBrk="1" hangingPunct="1"/>
            <a:r>
              <a:rPr lang="en-US" sz="4000" cap="none" smtClean="0"/>
              <a:t>8.30.11 DO NOW</a:t>
            </a:r>
          </a:p>
        </p:txBody>
      </p:sp>
      <p:sp>
        <p:nvSpPr>
          <p:cNvPr id="17410" name="Content Placeholder 2"/>
          <p:cNvSpPr>
            <a:spLocks noGrp="1"/>
          </p:cNvSpPr>
          <p:nvPr>
            <p:ph idx="1"/>
          </p:nvPr>
        </p:nvSpPr>
        <p:spPr>
          <a:xfrm>
            <a:off x="838200" y="1100138"/>
            <a:ext cx="7505700" cy="5148262"/>
          </a:xfrm>
        </p:spPr>
        <p:txBody>
          <a:bodyPr/>
          <a:lstStyle/>
          <a:p>
            <a:pPr eaLnBrk="1" hangingPunct="1"/>
            <a:r>
              <a:rPr lang="en-US" sz="2400" smtClean="0"/>
              <a:t>There are over fifty members in my family;</a:t>
            </a:r>
            <a:br>
              <a:rPr lang="en-US" sz="2400" smtClean="0"/>
            </a:br>
            <a:r>
              <a:rPr lang="en-US" sz="2400" smtClean="0"/>
              <a:t>Yet none quarrel. We all live merrily.</a:t>
            </a:r>
            <a:br>
              <a:rPr lang="en-US" sz="2400" smtClean="0"/>
            </a:br>
            <a:r>
              <a:rPr lang="en-US" sz="2400" smtClean="0"/>
              <a:t/>
            </a:r>
            <a:br>
              <a:rPr lang="en-US" sz="2400" smtClean="0"/>
            </a:br>
            <a:r>
              <a:rPr lang="en-US" sz="2400" smtClean="0"/>
              <a:t>Four leaders have we, all with a bride;</a:t>
            </a:r>
            <a:br>
              <a:rPr lang="en-US" sz="2400" smtClean="0"/>
            </a:br>
            <a:r>
              <a:rPr lang="en-US" sz="2400" smtClean="0"/>
              <a:t>Each has a son who has great pride.</a:t>
            </a:r>
            <a:br>
              <a:rPr lang="en-US" sz="2400" smtClean="0"/>
            </a:br>
            <a:r>
              <a:rPr lang="en-US" sz="2400" smtClean="0"/>
              <a:t/>
            </a:r>
            <a:br>
              <a:rPr lang="en-US" sz="2400" smtClean="0"/>
            </a:br>
            <a:r>
              <a:rPr lang="en-US" sz="2400" smtClean="0"/>
              <a:t>We also have servants who make funny gestures;</a:t>
            </a:r>
            <a:br>
              <a:rPr lang="en-US" sz="2400" smtClean="0"/>
            </a:br>
            <a:r>
              <a:rPr lang="en-US" sz="2400" smtClean="0"/>
              <a:t>But they are hardly used, as they often pester.</a:t>
            </a:r>
            <a:br>
              <a:rPr lang="en-US" sz="2400" smtClean="0"/>
            </a:br>
            <a:r>
              <a:rPr lang="en-US" sz="2400" smtClean="0"/>
              <a:t/>
            </a:r>
            <a:br>
              <a:rPr lang="en-US" sz="2400" smtClean="0"/>
            </a:br>
            <a:r>
              <a:rPr lang="en-US" sz="2400" smtClean="0"/>
              <a:t>The peasants are at the bottom of the line;</a:t>
            </a:r>
            <a:br>
              <a:rPr lang="en-US" sz="2400" smtClean="0"/>
            </a:br>
            <a:r>
              <a:rPr lang="en-US" sz="2400" smtClean="0"/>
              <a:t>Although they outnumber us, they haven't a right mind.</a:t>
            </a:r>
            <a:br>
              <a:rPr lang="en-US" sz="2400" smtClean="0"/>
            </a:br>
            <a:r>
              <a:rPr lang="en-US" sz="2400" smtClean="0"/>
              <a:t/>
            </a:r>
            <a:br>
              <a:rPr lang="en-US" sz="2400" smtClean="0"/>
            </a:br>
            <a:r>
              <a:rPr lang="en-US" sz="2400" smtClean="0"/>
              <a:t>What are we?</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2400"/>
            <a:ext cx="6781800" cy="4800600"/>
          </a:xfrm>
        </p:spPr>
        <p:txBody>
          <a:bodyPr/>
          <a:lstStyle/>
          <a:p>
            <a:pPr eaLnBrk="1" hangingPunct="1"/>
            <a:r>
              <a:rPr lang="en-US" sz="3600" smtClean="0"/>
              <a:t>Experimental group:</a:t>
            </a:r>
          </a:p>
          <a:p>
            <a:pPr lvl="1" eaLnBrk="1" hangingPunct="1"/>
            <a:r>
              <a:rPr lang="en-US" sz="2800" smtClean="0"/>
              <a:t>Group that receives the change or </a:t>
            </a:r>
          </a:p>
          <a:p>
            <a:pPr lvl="1" eaLnBrk="1" hangingPunct="1"/>
            <a:r>
              <a:rPr lang="en-US" sz="2800" smtClean="0"/>
              <a:t>Group being experimented on</a:t>
            </a:r>
          </a:p>
          <a:p>
            <a:pPr lvl="1" eaLnBrk="1" hangingPunct="1">
              <a:buFont typeface="Arial" charset="0"/>
              <a:buNone/>
            </a:pPr>
            <a:endParaRPr lang="en-US" smtClean="0"/>
          </a:p>
          <a:p>
            <a:pPr eaLnBrk="1" hangingPunct="1"/>
            <a:r>
              <a:rPr lang="en-US" sz="3600" smtClean="0"/>
              <a:t>Control group:</a:t>
            </a:r>
          </a:p>
          <a:p>
            <a:pPr lvl="1" eaLnBrk="1" hangingPunct="1"/>
            <a:r>
              <a:rPr lang="en-US" sz="2800" smtClean="0"/>
              <a:t>Group that remains </a:t>
            </a:r>
            <a:r>
              <a:rPr lang="en-US" sz="2800" b="1" smtClean="0"/>
              <a:t>constant</a:t>
            </a:r>
            <a:r>
              <a:rPr lang="en-US" sz="2800" smtClean="0"/>
              <a:t> or </a:t>
            </a:r>
            <a:r>
              <a:rPr lang="en-US" sz="2800" b="1" u="sng" smtClean="0"/>
              <a:t>NOT</a:t>
            </a:r>
            <a:r>
              <a:rPr lang="en-US" sz="2800" smtClean="0"/>
              <a:t> changing. This group is your comparison group.</a:t>
            </a:r>
            <a:br>
              <a:rPr lang="en-US" sz="2800" smtClean="0"/>
            </a:br>
            <a:r>
              <a:rPr lang="en-US" sz="2800" smtClean="0"/>
              <a:t>{May use placebo}</a:t>
            </a:r>
          </a:p>
        </p:txBody>
      </p:sp>
      <p:pic>
        <p:nvPicPr>
          <p:cNvPr id="61442" name="Picture 5" descr="j0186370"/>
          <p:cNvPicPr>
            <a:picLocks noChangeAspect="1" noChangeArrowheads="1"/>
          </p:cNvPicPr>
          <p:nvPr/>
        </p:nvPicPr>
        <p:blipFill>
          <a:blip r:embed="rId3" cstate="print"/>
          <a:srcRect/>
          <a:stretch>
            <a:fillRect/>
          </a:stretch>
        </p:blipFill>
        <p:spPr bwMode="auto">
          <a:xfrm>
            <a:off x="7180263" y="4084638"/>
            <a:ext cx="1963737" cy="2773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fontAlgn="auto" hangingPunct="1">
              <a:spcAft>
                <a:spcPts val="0"/>
              </a:spcAft>
              <a:defRPr/>
            </a:pPr>
            <a:r>
              <a:rPr lang="en-US" smtClean="0">
                <a:solidFill>
                  <a:schemeClr val="bg1"/>
                </a:solidFill>
              </a:rPr>
              <a:t>What is a variable?</a:t>
            </a:r>
          </a:p>
        </p:txBody>
      </p:sp>
      <p:pic>
        <p:nvPicPr>
          <p:cNvPr id="2052" name="Picture 4" descr="http://presentationism.com/wp-content/uploads/2008/03/ungroup-picture-guy2.JPG"/>
          <p:cNvPicPr>
            <a:picLocks noChangeAspect="1" noChangeArrowheads="1"/>
          </p:cNvPicPr>
          <p:nvPr/>
        </p:nvPicPr>
        <p:blipFill>
          <a:blip r:embed="rId3" cstate="print"/>
          <a:srcRect/>
          <a:stretch>
            <a:fillRect/>
          </a:stretch>
        </p:blipFill>
        <p:spPr bwMode="auto">
          <a:xfrm>
            <a:off x="0" y="0"/>
            <a:ext cx="9144000" cy="6883542"/>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762000" y="304800"/>
            <a:ext cx="75438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 DARLING" pitchFamily="2" charset="0"/>
              </a:rPr>
              <a:t>What is a variable?</a:t>
            </a:r>
          </a:p>
        </p:txBody>
      </p:sp>
      <p:sp>
        <p:nvSpPr>
          <p:cNvPr id="7" name="Rectangle 6"/>
          <p:cNvSpPr/>
          <p:nvPr/>
        </p:nvSpPr>
        <p:spPr>
          <a:xfrm>
            <a:off x="19050" y="4930775"/>
            <a:ext cx="3733800" cy="1900238"/>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a:t>The changing quantities in a science experiment.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533400"/>
            <a:ext cx="8153400" cy="4801314"/>
          </a:xfrm>
          <a:prstGeom prst="rect">
            <a:avLst/>
          </a:prstGeom>
          <a:noFill/>
          <a:ln>
            <a:noFill/>
          </a:ln>
        </p:spPr>
        <p:txBody>
          <a:bodyPr>
            <a:spAutoFit/>
          </a:bodyPr>
          <a:lstStyle/>
          <a:p>
            <a:pPr algn="ctr" fontAlgn="auto">
              <a:spcBef>
                <a:spcPts val="0"/>
              </a:spcBef>
              <a:spcAft>
                <a:spcPts val="0"/>
              </a:spcAft>
              <a:defRPr/>
            </a:pPr>
            <a:r>
              <a:rPr lang="en-US" sz="7200" b="1" dirty="0">
                <a:latin typeface="AR CENA" pitchFamily="2" charset="0"/>
              </a:rPr>
              <a:t>Experiments have three kinds of variables: </a:t>
            </a:r>
          </a:p>
          <a:p>
            <a:pPr algn="ctr" fontAlgn="auto">
              <a:spcBef>
                <a:spcPts val="0"/>
              </a:spcBef>
              <a:spcAft>
                <a:spcPts val="0"/>
              </a:spcAft>
              <a:buFont typeface="Arial" pitchFamily="34" charset="0"/>
              <a:buChar char="•"/>
              <a:defRPr/>
            </a:pPr>
            <a:r>
              <a:rPr lang="en-US" sz="5400" b="1" dirty="0">
                <a:solidFill>
                  <a:srgbClr val="00B0F0"/>
                </a:solidFill>
                <a:latin typeface="AR DESTINE" pitchFamily="2" charset="0"/>
              </a:rPr>
              <a:t>Independent </a:t>
            </a:r>
          </a:p>
          <a:p>
            <a:pPr algn="ctr" fontAlgn="auto">
              <a:spcBef>
                <a:spcPts val="0"/>
              </a:spcBef>
              <a:spcAft>
                <a:spcPts val="0"/>
              </a:spcAft>
              <a:buFont typeface="Arial" pitchFamily="34" charset="0"/>
              <a:buChar char="•"/>
              <a:defRPr/>
            </a:pPr>
            <a:r>
              <a:rPr lang="en-US" sz="5400" b="1" dirty="0">
                <a:solidFill>
                  <a:schemeClr val="accent3">
                    <a:lumMod val="50000"/>
                  </a:schemeClr>
                </a:solidFill>
                <a:latin typeface="AR BERKLEY" pitchFamily="2" charset="0"/>
              </a:rPr>
              <a:t>Dependent</a:t>
            </a:r>
          </a:p>
          <a:p>
            <a:pPr algn="ctr" fontAlgn="auto">
              <a:spcBef>
                <a:spcPts val="0"/>
              </a:spcBef>
              <a:spcAft>
                <a:spcPts val="0"/>
              </a:spcAft>
              <a:buFont typeface="Arial" pitchFamily="34" charset="0"/>
              <a:buChar char="•"/>
              <a:defRPr/>
            </a:pPr>
            <a:r>
              <a:rPr lang="en-US" sz="5400" b="1" dirty="0">
                <a:ln w="18000">
                  <a:solidFill>
                    <a:schemeClr val="accent2">
                      <a:satMod val="140000"/>
                    </a:schemeClr>
                  </a:solidFill>
                  <a:prstDash val="solid"/>
                  <a:miter lim="800000"/>
                </a:ln>
                <a:solidFill>
                  <a:srgbClr val="FF0000"/>
                </a:solidFill>
                <a:latin typeface="AR BERKLEY"/>
              </a:rPr>
              <a:t>constants</a:t>
            </a:r>
            <a:endParaRPr lang="en-US" sz="5400" b="1" dirty="0">
              <a:solidFill>
                <a:srgbClr val="FF0000"/>
              </a:solidFill>
              <a:latin typeface="AR BERKLEY"/>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57200" y="152400"/>
            <a:ext cx="8229600" cy="1143000"/>
          </a:xfrm>
        </p:spPr>
        <p:txBody>
          <a:bodyPr/>
          <a:lstStyle/>
          <a:p>
            <a:pPr eaLnBrk="1" fontAlgn="auto" hangingPunct="1">
              <a:spcAft>
                <a:spcPts val="0"/>
              </a:spcAft>
              <a:defRPr/>
            </a:pPr>
            <a:r>
              <a:rPr lang="en-US" b="1" smtClean="0">
                <a:solidFill>
                  <a:schemeClr val="bg1"/>
                </a:solidFill>
              </a:rPr>
              <a:t>Variables in an experiment</a:t>
            </a:r>
          </a:p>
        </p:txBody>
      </p:sp>
      <p:sp>
        <p:nvSpPr>
          <p:cNvPr id="3" name="Content Placeholder 2"/>
          <p:cNvSpPr>
            <a:spLocks noGrp="1"/>
          </p:cNvSpPr>
          <p:nvPr>
            <p:ph idx="4294967295"/>
          </p:nvPr>
        </p:nvSpPr>
        <p:spPr>
          <a:xfrm>
            <a:off x="0" y="228600"/>
            <a:ext cx="8839200" cy="5062538"/>
          </a:xfrm>
        </p:spPr>
        <p:txBody>
          <a:bodyPr/>
          <a:lstStyle/>
          <a:p>
            <a:pPr marL="342900" lvl="1" indent="-342900" eaLnBrk="1" hangingPunct="1">
              <a:lnSpc>
                <a:spcPct val="90000"/>
              </a:lnSpc>
              <a:buFont typeface="Arial" charset="0"/>
              <a:buChar char="•"/>
            </a:pPr>
            <a:r>
              <a:rPr lang="en-US" sz="2800" u="sng" smtClean="0"/>
              <a:t>Independent   variable: </a:t>
            </a:r>
            <a:r>
              <a:rPr lang="en-US" sz="2800" smtClean="0"/>
              <a:t>(MANIPULATED variable)</a:t>
            </a:r>
          </a:p>
          <a:p>
            <a:pPr eaLnBrk="1" hangingPunct="1">
              <a:lnSpc>
                <a:spcPct val="90000"/>
              </a:lnSpc>
            </a:pPr>
            <a:r>
              <a:rPr lang="en-US" sz="2800" smtClean="0"/>
              <a:t>		- variable being changed/tested.</a:t>
            </a:r>
          </a:p>
          <a:p>
            <a:pPr eaLnBrk="1" hangingPunct="1">
              <a:lnSpc>
                <a:spcPct val="90000"/>
              </a:lnSpc>
            </a:pPr>
            <a:r>
              <a:rPr lang="en-US" sz="2800" smtClean="0"/>
              <a:t>		- The variable that “I” Changed…</a:t>
            </a:r>
          </a:p>
          <a:p>
            <a:pPr eaLnBrk="1" hangingPunct="1">
              <a:lnSpc>
                <a:spcPct val="90000"/>
              </a:lnSpc>
            </a:pPr>
            <a:r>
              <a:rPr lang="en-US" sz="2800" smtClean="0"/>
              <a:t>		- Graphed on the X-axis</a:t>
            </a:r>
          </a:p>
          <a:p>
            <a:pPr eaLnBrk="1" hangingPunct="1">
              <a:lnSpc>
                <a:spcPct val="90000"/>
              </a:lnSpc>
            </a:pPr>
            <a:endParaRPr lang="en-US" sz="2800" smtClean="0"/>
          </a:p>
          <a:p>
            <a:pPr marL="342900" lvl="1" indent="-342900" eaLnBrk="1" hangingPunct="1">
              <a:lnSpc>
                <a:spcPct val="90000"/>
              </a:lnSpc>
              <a:buFont typeface="Arial" charset="0"/>
              <a:buChar char="•"/>
            </a:pPr>
            <a:r>
              <a:rPr lang="en-US" sz="2800" u="sng" smtClean="0"/>
              <a:t>Dependent   variable: </a:t>
            </a:r>
            <a:r>
              <a:rPr lang="en-US" sz="2800" smtClean="0"/>
              <a:t>(RESPONDING variable)</a:t>
            </a:r>
          </a:p>
          <a:p>
            <a:pPr eaLnBrk="1" hangingPunct="1">
              <a:lnSpc>
                <a:spcPct val="90000"/>
              </a:lnSpc>
            </a:pPr>
            <a:r>
              <a:rPr lang="en-US" sz="2800" smtClean="0"/>
              <a:t>		- variable that is measured; it is the result of the 	change of the independent variable</a:t>
            </a:r>
          </a:p>
          <a:p>
            <a:pPr eaLnBrk="1" hangingPunct="1">
              <a:lnSpc>
                <a:spcPct val="90000"/>
              </a:lnSpc>
            </a:pPr>
            <a:r>
              <a:rPr lang="en-US" sz="2800" smtClean="0"/>
              <a:t>		- it </a:t>
            </a:r>
            <a:r>
              <a:rPr lang="en-US" sz="2800" i="1" smtClean="0"/>
              <a:t>responds</a:t>
            </a:r>
            <a:r>
              <a:rPr lang="en-US" sz="2800" smtClean="0"/>
              <a:t> to the independent variable.</a:t>
            </a:r>
          </a:p>
          <a:p>
            <a:pPr eaLnBrk="1" hangingPunct="1">
              <a:lnSpc>
                <a:spcPct val="90000"/>
              </a:lnSpc>
            </a:pPr>
            <a:r>
              <a:rPr lang="en-US" sz="2800" smtClean="0"/>
              <a:t>		- Graphed on the Y-axis</a:t>
            </a:r>
          </a:p>
          <a:p>
            <a:pPr eaLnBrk="1" hangingPunct="1">
              <a:lnSpc>
                <a:spcPct val="90000"/>
              </a:lnSpc>
            </a:pPr>
            <a:r>
              <a:rPr lang="en-US" sz="28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20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a:extLst/>
        </p:spPr>
        <p:txBody>
          <a:bodyPr>
            <a:normAutofit fontScale="90000"/>
          </a:bodyPr>
          <a:lstStyle/>
          <a:p>
            <a:pPr eaLnBrk="1" fontAlgn="auto" hangingPunct="1">
              <a:spcAft>
                <a:spcPts val="0"/>
              </a:spcAft>
              <a:defRPr/>
            </a:pPr>
            <a:r>
              <a:rPr lang="en-US" sz="65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 BONNIE" pitchFamily="2" charset="0"/>
              </a:rPr>
              <a:t>Constants</a:t>
            </a:r>
            <a:endParaRPr lang="en-US" sz="6500" u="sng" dirty="0"/>
          </a:p>
        </p:txBody>
      </p:sp>
      <p:pic>
        <p:nvPicPr>
          <p:cNvPr id="18436" name="Picture 4" descr="http://www.dreamstime.com/sun-sunrays-clip-art-or-logo-thumb2158521.jpg"/>
          <p:cNvPicPr>
            <a:picLocks noChangeAspect="1" noChangeArrowheads="1"/>
          </p:cNvPicPr>
          <p:nvPr/>
        </p:nvPicPr>
        <p:blipFill>
          <a:blip r:embed="rId3" cstate="print"/>
          <a:srcRect/>
          <a:stretch>
            <a:fillRect/>
          </a:stretch>
        </p:blipFill>
        <p:spPr bwMode="auto">
          <a:xfrm>
            <a:off x="158750" y="2833688"/>
            <a:ext cx="2857500" cy="2924175"/>
          </a:xfrm>
          <a:prstGeom prst="rect">
            <a:avLst/>
          </a:prstGeom>
          <a:noFill/>
          <a:ln w="9525">
            <a:noFill/>
            <a:miter lim="800000"/>
            <a:headEnd/>
            <a:tailEnd/>
          </a:ln>
        </p:spPr>
      </p:pic>
      <p:pic>
        <p:nvPicPr>
          <p:cNvPr id="18438" name="Picture 6" descr="http://www.clker.com/cliparts/7/c/3/6/12170477431148253724drop%20water.svg.hi.png"/>
          <p:cNvPicPr>
            <a:picLocks noChangeAspect="1" noChangeArrowheads="1"/>
          </p:cNvPicPr>
          <p:nvPr/>
        </p:nvPicPr>
        <p:blipFill>
          <a:blip r:embed="rId4" cstate="print"/>
          <a:srcRect/>
          <a:stretch>
            <a:fillRect/>
          </a:stretch>
        </p:blipFill>
        <p:spPr bwMode="auto">
          <a:xfrm>
            <a:off x="6650038" y="2930525"/>
            <a:ext cx="1695450" cy="2711450"/>
          </a:xfrm>
          <a:prstGeom prst="rect">
            <a:avLst/>
          </a:prstGeom>
          <a:noFill/>
          <a:ln w="9525">
            <a:noFill/>
            <a:miter lim="800000"/>
            <a:headEnd/>
            <a:tailEnd/>
          </a:ln>
        </p:spPr>
      </p:pic>
      <p:pic>
        <p:nvPicPr>
          <p:cNvPr id="18434" name="Picture 2" descr="http://www.freeclipartnow.com/d/9897-1/soil.jpg"/>
          <p:cNvPicPr>
            <a:picLocks noChangeAspect="1" noChangeArrowheads="1"/>
          </p:cNvPicPr>
          <p:nvPr/>
        </p:nvPicPr>
        <p:blipFill>
          <a:blip r:embed="rId5" cstate="print"/>
          <a:srcRect/>
          <a:stretch>
            <a:fillRect/>
          </a:stretch>
        </p:blipFill>
        <p:spPr bwMode="auto">
          <a:xfrm>
            <a:off x="2944813" y="3643313"/>
            <a:ext cx="3346450" cy="2667000"/>
          </a:xfrm>
          <a:prstGeom prst="rect">
            <a:avLst/>
          </a:prstGeom>
          <a:noFill/>
          <a:ln w="9525">
            <a:noFill/>
            <a:miter lim="800000"/>
            <a:headEnd/>
            <a:tailEnd/>
          </a:ln>
        </p:spPr>
      </p:pic>
      <p:sp>
        <p:nvSpPr>
          <p:cNvPr id="7" name="TextBox 6"/>
          <p:cNvSpPr txBox="1"/>
          <p:nvPr/>
        </p:nvSpPr>
        <p:spPr>
          <a:xfrm>
            <a:off x="1981200" y="1447800"/>
            <a:ext cx="4876800" cy="1754188"/>
          </a:xfrm>
          <a:prstGeom prst="rect">
            <a:avLst/>
          </a:prstGeom>
          <a:noFill/>
        </p:spPr>
        <p:txBody>
          <a:bodyPr>
            <a:spAutoFit/>
          </a:bodyPr>
          <a:lstStyle/>
          <a:p>
            <a:pPr algn="ctr" fontAlgn="auto">
              <a:spcBef>
                <a:spcPts val="0"/>
              </a:spcBef>
              <a:spcAft>
                <a:spcPts val="0"/>
              </a:spcAft>
              <a:defRPr/>
            </a:pPr>
            <a:r>
              <a:rPr lang="en-US" sz="3600" dirty="0">
                <a:solidFill>
                  <a:schemeClr val="accent2">
                    <a:lumMod val="50000"/>
                  </a:schemeClr>
                </a:solidFill>
                <a:latin typeface="+mn-lt"/>
              </a:rPr>
              <a:t>Constants are things the scientist wants to keep the same.</a:t>
            </a:r>
          </a:p>
        </p:txBody>
      </p:sp>
      <p:sp>
        <p:nvSpPr>
          <p:cNvPr id="8" name="Rectangle 7"/>
          <p:cNvSpPr/>
          <p:nvPr/>
        </p:nvSpPr>
        <p:spPr>
          <a:xfrm>
            <a:off x="152400" y="152400"/>
            <a:ext cx="8763000" cy="6477000"/>
          </a:xfrm>
          <a:prstGeom prst="rect">
            <a:avLst/>
          </a:prstGeom>
          <a:noFill/>
          <a:ln w="5715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checkerboard(across)">
                                      <p:cBhvr>
                                        <p:cTn id="10" dur="500"/>
                                        <p:tgtEl>
                                          <p:spTgt spid="18436"/>
                                        </p:tgtEl>
                                      </p:cBhvr>
                                    </p:animEffect>
                                  </p:childTnLst>
                                </p:cTn>
                              </p:par>
                              <p:par>
                                <p:cTn id="11" presetID="5" presetClass="entr" presetSubtype="10" fill="hold" nodeType="with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checkerboard(across)">
                                      <p:cBhvr>
                                        <p:cTn id="13" dur="500"/>
                                        <p:tgtEl>
                                          <p:spTgt spid="18434"/>
                                        </p:tgtEl>
                                      </p:cBhvr>
                                    </p:animEffect>
                                  </p:childTnLst>
                                </p:cTn>
                              </p:par>
                              <p:par>
                                <p:cTn id="14" presetID="5" presetClass="entr" presetSubtype="10" fill="hold" nodeType="withEffect">
                                  <p:stCondLst>
                                    <p:cond delay="0"/>
                                  </p:stCondLst>
                                  <p:childTnLst>
                                    <p:set>
                                      <p:cBhvr>
                                        <p:cTn id="15" dur="1" fill="hold">
                                          <p:stCondLst>
                                            <p:cond delay="0"/>
                                          </p:stCondLst>
                                        </p:cTn>
                                        <p:tgtEl>
                                          <p:spTgt spid="18438"/>
                                        </p:tgtEl>
                                        <p:attrNameLst>
                                          <p:attrName>style.visibility</p:attrName>
                                        </p:attrNameLst>
                                      </p:cBhvr>
                                      <p:to>
                                        <p:strVal val="visible"/>
                                      </p:to>
                                    </p:set>
                                    <p:animEffect transition="in" filter="checkerboard(across)">
                                      <p:cBhvr>
                                        <p:cTn id="16"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600200"/>
            <a:ext cx="8229600" cy="2849563"/>
          </a:xfrm>
        </p:spPr>
        <p:txBody>
          <a:bodyPr/>
          <a:lstStyle/>
          <a:p>
            <a:pPr eaLnBrk="1" fontAlgn="auto" hangingPunct="1">
              <a:spcAft>
                <a:spcPts val="0"/>
              </a:spcAft>
              <a:defRPr/>
            </a:pPr>
            <a:r>
              <a:rPr lang="en-US" sz="10000" b="1" smtClean="0">
                <a:latin typeface="Bell MT" pitchFamily="18" charset="0"/>
              </a:rPr>
              <a:t>Here are a few examples . . .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lipartclipart.net/gifart_topics/topic_Household/tn_water-faucet-Faucet-Faucets-11_0212-3016-1834.gif"/>
          <p:cNvPicPr>
            <a:picLocks noChangeAspect="1" noChangeArrowheads="1"/>
          </p:cNvPicPr>
          <p:nvPr/>
        </p:nvPicPr>
        <p:blipFill>
          <a:blip r:embed="rId2" cstate="print"/>
          <a:srcRect/>
          <a:stretch>
            <a:fillRect/>
          </a:stretch>
        </p:blipFill>
        <p:spPr bwMode="auto">
          <a:xfrm>
            <a:off x="3733800" y="4648200"/>
            <a:ext cx="1981200" cy="1981200"/>
          </a:xfrm>
          <a:prstGeom prst="rect">
            <a:avLst/>
          </a:prstGeom>
          <a:noFill/>
          <a:effectLst>
            <a:softEdge rad="63500"/>
          </a:effectLst>
        </p:spPr>
      </p:pic>
      <p:sp>
        <p:nvSpPr>
          <p:cNvPr id="5" name="Rectangle 4"/>
          <p:cNvSpPr/>
          <p:nvPr/>
        </p:nvSpPr>
        <p:spPr>
          <a:xfrm>
            <a:off x="381000" y="685800"/>
            <a:ext cx="8077200" cy="10779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200" b="1" dirty="0">
                <a:latin typeface="Bell MT" pitchFamily="18" charset="0"/>
              </a:rPr>
              <a:t>Question:</a:t>
            </a:r>
          </a:p>
          <a:p>
            <a:pPr algn="ctr" fontAlgn="auto">
              <a:spcBef>
                <a:spcPts val="0"/>
              </a:spcBef>
              <a:spcAft>
                <a:spcPts val="0"/>
              </a:spcAft>
              <a:defRPr/>
            </a:pPr>
            <a:r>
              <a:rPr lang="en-US" sz="3200" b="1" dirty="0">
                <a:latin typeface="Bell MT" pitchFamily="18" charset="0"/>
              </a:rPr>
              <a:t>How much water can flow through a faucet?</a:t>
            </a:r>
          </a:p>
        </p:txBody>
      </p:sp>
      <p:sp>
        <p:nvSpPr>
          <p:cNvPr id="71683" name="TextBox 5"/>
          <p:cNvSpPr txBox="1">
            <a:spLocks noChangeArrowheads="1"/>
          </p:cNvSpPr>
          <p:nvPr/>
        </p:nvSpPr>
        <p:spPr bwMode="auto">
          <a:xfrm>
            <a:off x="381000" y="2057400"/>
            <a:ext cx="4191000" cy="1066800"/>
          </a:xfrm>
          <a:prstGeom prst="rect">
            <a:avLst/>
          </a:prstGeom>
          <a:noFill/>
          <a:ln w="9525">
            <a:noFill/>
            <a:miter lim="800000"/>
            <a:headEnd/>
            <a:tailEnd/>
          </a:ln>
        </p:spPr>
        <p:txBody>
          <a:bodyPr>
            <a:spAutoFit/>
          </a:bodyPr>
          <a:lstStyle/>
          <a:p>
            <a:pPr algn="ctr"/>
            <a:r>
              <a:rPr lang="en-US" sz="3200" b="1">
                <a:latin typeface="Bell MT" pitchFamily="18" charset="0"/>
              </a:rPr>
              <a:t>Independent Variable?</a:t>
            </a:r>
          </a:p>
        </p:txBody>
      </p:sp>
      <p:sp>
        <p:nvSpPr>
          <p:cNvPr id="71684" name="TextBox 6"/>
          <p:cNvSpPr txBox="1">
            <a:spLocks noChangeArrowheads="1"/>
          </p:cNvSpPr>
          <p:nvPr/>
        </p:nvSpPr>
        <p:spPr bwMode="auto">
          <a:xfrm>
            <a:off x="4800600" y="2057400"/>
            <a:ext cx="3886200" cy="1066800"/>
          </a:xfrm>
          <a:prstGeom prst="rect">
            <a:avLst/>
          </a:prstGeom>
          <a:noFill/>
          <a:ln w="9525">
            <a:noFill/>
            <a:miter lim="800000"/>
            <a:headEnd/>
            <a:tailEnd/>
          </a:ln>
        </p:spPr>
        <p:txBody>
          <a:bodyPr>
            <a:spAutoFit/>
          </a:bodyPr>
          <a:lstStyle/>
          <a:p>
            <a:pPr algn="ctr"/>
            <a:r>
              <a:rPr lang="en-US" sz="3200" b="1">
                <a:latin typeface="Bell MT" pitchFamily="18" charset="0"/>
              </a:rPr>
              <a:t>Dependent Variable?</a:t>
            </a:r>
          </a:p>
        </p:txBody>
      </p:sp>
      <p:sp>
        <p:nvSpPr>
          <p:cNvPr id="9" name="TextBox 8"/>
          <p:cNvSpPr txBox="1">
            <a:spLocks noChangeArrowheads="1"/>
          </p:cNvSpPr>
          <p:nvPr/>
        </p:nvSpPr>
        <p:spPr bwMode="auto">
          <a:xfrm>
            <a:off x="609600" y="3276600"/>
            <a:ext cx="3810000" cy="2554288"/>
          </a:xfrm>
          <a:prstGeom prst="rect">
            <a:avLst/>
          </a:prstGeom>
          <a:noFill/>
          <a:ln w="9525">
            <a:noFill/>
            <a:miter lim="800000"/>
            <a:headEnd/>
            <a:tailEnd/>
          </a:ln>
        </p:spPr>
        <p:txBody>
          <a:bodyPr>
            <a:spAutoFit/>
          </a:bodyPr>
          <a:lstStyle/>
          <a:p>
            <a:pPr algn="ctr"/>
            <a:r>
              <a:rPr lang="en-US" sz="3200">
                <a:latin typeface="Bell MT" pitchFamily="18" charset="0"/>
              </a:rPr>
              <a:t>How much you open the faucet:</a:t>
            </a:r>
          </a:p>
          <a:p>
            <a:pPr>
              <a:buFont typeface="Arial" charset="0"/>
              <a:buChar char="•"/>
            </a:pPr>
            <a:r>
              <a:rPr lang="en-US" sz="3200">
                <a:latin typeface="Bell MT" pitchFamily="18" charset="0"/>
              </a:rPr>
              <a:t>half open</a:t>
            </a:r>
          </a:p>
          <a:p>
            <a:pPr>
              <a:buFont typeface="Arial" charset="0"/>
              <a:buChar char="•"/>
            </a:pPr>
            <a:r>
              <a:rPr lang="en-US" sz="3200">
                <a:latin typeface="Bell MT" pitchFamily="18" charset="0"/>
              </a:rPr>
              <a:t>closed</a:t>
            </a:r>
          </a:p>
          <a:p>
            <a:pPr>
              <a:buFont typeface="Arial" charset="0"/>
              <a:buChar char="•"/>
            </a:pPr>
            <a:r>
              <a:rPr lang="en-US" sz="3200">
                <a:latin typeface="Bell MT" pitchFamily="18" charset="0"/>
              </a:rPr>
              <a:t>all the way open</a:t>
            </a:r>
          </a:p>
        </p:txBody>
      </p:sp>
      <p:sp>
        <p:nvSpPr>
          <p:cNvPr id="10" name="TextBox 9"/>
          <p:cNvSpPr txBox="1">
            <a:spLocks noChangeArrowheads="1"/>
          </p:cNvSpPr>
          <p:nvPr/>
        </p:nvSpPr>
        <p:spPr bwMode="auto">
          <a:xfrm>
            <a:off x="5029200" y="3352800"/>
            <a:ext cx="3429000" cy="2062163"/>
          </a:xfrm>
          <a:prstGeom prst="rect">
            <a:avLst/>
          </a:prstGeom>
          <a:noFill/>
          <a:ln w="9525">
            <a:noFill/>
            <a:miter lim="800000"/>
            <a:headEnd/>
            <a:tailEnd/>
          </a:ln>
        </p:spPr>
        <p:txBody>
          <a:bodyPr>
            <a:spAutoFit/>
          </a:bodyPr>
          <a:lstStyle/>
          <a:p>
            <a:pPr algn="ctr"/>
            <a:r>
              <a:rPr lang="en-US" sz="3200">
                <a:latin typeface="Bell MT" pitchFamily="18" charset="0"/>
              </a:rPr>
              <a:t>How much water comes out of the faucet, measured in liters per minute.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9144000" cy="10779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3200" b="1" dirty="0">
                <a:latin typeface="Bell MT" pitchFamily="18" charset="0"/>
              </a:rPr>
              <a:t>Question:</a:t>
            </a:r>
          </a:p>
          <a:p>
            <a:pPr algn="ctr" fontAlgn="auto">
              <a:spcBef>
                <a:spcPts val="0"/>
              </a:spcBef>
              <a:spcAft>
                <a:spcPts val="0"/>
              </a:spcAft>
              <a:defRPr/>
            </a:pPr>
            <a:r>
              <a:rPr lang="en-US" sz="3200" b="1" dirty="0">
                <a:latin typeface="Bell MT" pitchFamily="18" charset="0"/>
              </a:rPr>
              <a:t>Does more fertilizer make a plant grow bigger?</a:t>
            </a:r>
          </a:p>
        </p:txBody>
      </p:sp>
      <p:pic>
        <p:nvPicPr>
          <p:cNvPr id="72706" name="Picture 2" descr="http://www.nancydias.com/store/catalog/images/Potted%20Plant_69.gif"/>
          <p:cNvPicPr>
            <a:picLocks noChangeAspect="1" noChangeArrowheads="1"/>
          </p:cNvPicPr>
          <p:nvPr/>
        </p:nvPicPr>
        <p:blipFill>
          <a:blip r:embed="rId2" cstate="print"/>
          <a:srcRect/>
          <a:stretch>
            <a:fillRect/>
          </a:stretch>
        </p:blipFill>
        <p:spPr bwMode="auto">
          <a:xfrm>
            <a:off x="5334000" y="3987800"/>
            <a:ext cx="2819400" cy="2870200"/>
          </a:xfrm>
          <a:prstGeom prst="rect">
            <a:avLst/>
          </a:prstGeom>
          <a:noFill/>
          <a:ln w="9525">
            <a:noFill/>
            <a:miter lim="800000"/>
            <a:headEnd/>
            <a:tailEnd/>
          </a:ln>
        </p:spPr>
      </p:pic>
      <p:sp>
        <p:nvSpPr>
          <p:cNvPr id="72707" name="TextBox 5"/>
          <p:cNvSpPr txBox="1">
            <a:spLocks noChangeArrowheads="1"/>
          </p:cNvSpPr>
          <p:nvPr/>
        </p:nvSpPr>
        <p:spPr bwMode="auto">
          <a:xfrm>
            <a:off x="152400" y="1752600"/>
            <a:ext cx="4191000" cy="1066800"/>
          </a:xfrm>
          <a:prstGeom prst="rect">
            <a:avLst/>
          </a:prstGeom>
          <a:noFill/>
          <a:ln w="9525">
            <a:noFill/>
            <a:miter lim="800000"/>
            <a:headEnd/>
            <a:tailEnd/>
          </a:ln>
        </p:spPr>
        <p:txBody>
          <a:bodyPr>
            <a:spAutoFit/>
          </a:bodyPr>
          <a:lstStyle/>
          <a:p>
            <a:pPr algn="ctr"/>
            <a:r>
              <a:rPr lang="en-US" sz="3200" b="1">
                <a:latin typeface="Bell MT" pitchFamily="18" charset="0"/>
              </a:rPr>
              <a:t>Independent Variable?</a:t>
            </a:r>
          </a:p>
        </p:txBody>
      </p:sp>
      <p:sp>
        <p:nvSpPr>
          <p:cNvPr id="72708" name="TextBox 6"/>
          <p:cNvSpPr txBox="1">
            <a:spLocks noChangeArrowheads="1"/>
          </p:cNvSpPr>
          <p:nvPr/>
        </p:nvSpPr>
        <p:spPr bwMode="auto">
          <a:xfrm>
            <a:off x="4876800" y="1828800"/>
            <a:ext cx="3886200" cy="1066800"/>
          </a:xfrm>
          <a:prstGeom prst="rect">
            <a:avLst/>
          </a:prstGeom>
          <a:noFill/>
          <a:ln w="9525">
            <a:noFill/>
            <a:miter lim="800000"/>
            <a:headEnd/>
            <a:tailEnd/>
          </a:ln>
        </p:spPr>
        <p:txBody>
          <a:bodyPr>
            <a:spAutoFit/>
          </a:bodyPr>
          <a:lstStyle/>
          <a:p>
            <a:pPr algn="ctr"/>
            <a:r>
              <a:rPr lang="en-US" sz="3200" b="1">
                <a:latin typeface="Bell MT" pitchFamily="18" charset="0"/>
              </a:rPr>
              <a:t>Dependent Variable?</a:t>
            </a:r>
          </a:p>
        </p:txBody>
      </p:sp>
      <p:sp>
        <p:nvSpPr>
          <p:cNvPr id="72709" name="TextBox 7"/>
          <p:cNvSpPr txBox="1">
            <a:spLocks noChangeArrowheads="1"/>
          </p:cNvSpPr>
          <p:nvPr/>
        </p:nvSpPr>
        <p:spPr bwMode="auto">
          <a:xfrm>
            <a:off x="228600" y="4038600"/>
            <a:ext cx="4114800" cy="579438"/>
          </a:xfrm>
          <a:prstGeom prst="rect">
            <a:avLst/>
          </a:prstGeom>
          <a:noFill/>
          <a:ln w="9525">
            <a:noFill/>
            <a:miter lim="800000"/>
            <a:headEnd/>
            <a:tailEnd/>
          </a:ln>
        </p:spPr>
        <p:txBody>
          <a:bodyPr>
            <a:spAutoFit/>
          </a:bodyPr>
          <a:lstStyle/>
          <a:p>
            <a:pPr algn="ctr"/>
            <a:r>
              <a:rPr lang="en-US" sz="3200" b="1">
                <a:latin typeface="Bell MT" pitchFamily="18" charset="0"/>
              </a:rPr>
              <a:t>Constants?</a:t>
            </a:r>
          </a:p>
        </p:txBody>
      </p:sp>
      <p:sp>
        <p:nvSpPr>
          <p:cNvPr id="9" name="TextBox 8"/>
          <p:cNvSpPr txBox="1">
            <a:spLocks noChangeArrowheads="1"/>
          </p:cNvSpPr>
          <p:nvPr/>
        </p:nvSpPr>
        <p:spPr bwMode="auto">
          <a:xfrm>
            <a:off x="228600" y="2895600"/>
            <a:ext cx="4038600" cy="1066800"/>
          </a:xfrm>
          <a:prstGeom prst="rect">
            <a:avLst/>
          </a:prstGeom>
          <a:noFill/>
          <a:ln w="9525">
            <a:noFill/>
            <a:miter lim="800000"/>
            <a:headEnd/>
            <a:tailEnd/>
          </a:ln>
        </p:spPr>
        <p:txBody>
          <a:bodyPr>
            <a:spAutoFit/>
          </a:bodyPr>
          <a:lstStyle/>
          <a:p>
            <a:pPr algn="ctr"/>
            <a:r>
              <a:rPr lang="en-US" sz="3200">
                <a:latin typeface="AR CENA"/>
              </a:rPr>
              <a:t>Amount of fertilizer measured in grams.</a:t>
            </a:r>
          </a:p>
        </p:txBody>
      </p:sp>
      <p:sp>
        <p:nvSpPr>
          <p:cNvPr id="10" name="TextBox 9"/>
          <p:cNvSpPr txBox="1">
            <a:spLocks noChangeArrowheads="1"/>
          </p:cNvSpPr>
          <p:nvPr/>
        </p:nvSpPr>
        <p:spPr bwMode="auto">
          <a:xfrm>
            <a:off x="4724400" y="2971800"/>
            <a:ext cx="4038600" cy="1554163"/>
          </a:xfrm>
          <a:prstGeom prst="rect">
            <a:avLst/>
          </a:prstGeom>
          <a:noFill/>
          <a:ln w="9525">
            <a:noFill/>
            <a:miter lim="800000"/>
            <a:headEnd/>
            <a:tailEnd/>
          </a:ln>
        </p:spPr>
        <p:txBody>
          <a:bodyPr>
            <a:spAutoFit/>
          </a:bodyPr>
          <a:lstStyle/>
          <a:p>
            <a:pPr algn="ctr"/>
            <a:r>
              <a:rPr lang="en-US" sz="3200">
                <a:latin typeface="AR CENA"/>
              </a:rPr>
              <a:t>Growth of plant by height or number of leaves . . .</a:t>
            </a:r>
          </a:p>
        </p:txBody>
      </p:sp>
      <p:sp>
        <p:nvSpPr>
          <p:cNvPr id="11" name="TextBox 10"/>
          <p:cNvSpPr txBox="1">
            <a:spLocks noChangeArrowheads="1"/>
          </p:cNvSpPr>
          <p:nvPr/>
        </p:nvSpPr>
        <p:spPr bwMode="auto">
          <a:xfrm>
            <a:off x="762000" y="4495800"/>
            <a:ext cx="3124200" cy="2062163"/>
          </a:xfrm>
          <a:prstGeom prst="rect">
            <a:avLst/>
          </a:prstGeom>
          <a:noFill/>
          <a:ln w="9525">
            <a:noFill/>
            <a:miter lim="800000"/>
            <a:headEnd/>
            <a:tailEnd/>
          </a:ln>
        </p:spPr>
        <p:txBody>
          <a:bodyPr>
            <a:spAutoFit/>
          </a:bodyPr>
          <a:lstStyle/>
          <a:p>
            <a:pPr>
              <a:buFont typeface="Arial" charset="0"/>
              <a:buChar char="•"/>
            </a:pPr>
            <a:r>
              <a:rPr lang="en-US" sz="3200">
                <a:latin typeface="AR CENA"/>
              </a:rPr>
              <a:t>Same pot type</a:t>
            </a:r>
          </a:p>
          <a:p>
            <a:pPr>
              <a:buFont typeface="Arial" charset="0"/>
              <a:buChar char="•"/>
            </a:pPr>
            <a:r>
              <a:rPr lang="en-US" sz="3200">
                <a:latin typeface="AR CENA"/>
              </a:rPr>
              <a:t>Same soil</a:t>
            </a:r>
          </a:p>
          <a:p>
            <a:pPr>
              <a:buFont typeface="Arial" charset="0"/>
              <a:buChar char="•"/>
            </a:pPr>
            <a:r>
              <a:rPr lang="en-US" sz="3200">
                <a:latin typeface="AR CENA"/>
              </a:rPr>
              <a:t>Same sunlight</a:t>
            </a:r>
          </a:p>
          <a:p>
            <a:pPr>
              <a:buFont typeface="Arial" charset="0"/>
              <a:buChar char="•"/>
            </a:pPr>
            <a:r>
              <a:rPr lang="en-US" sz="3200">
                <a:latin typeface="AR CENA"/>
              </a:rPr>
              <a:t>Same seeds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70037"/>
          </a:xfr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Aft>
                <a:spcPts val="0"/>
              </a:spcAft>
              <a:defRPr/>
            </a:pPr>
            <a:r>
              <a:rPr lang="en-US" sz="3200" b="1" dirty="0" smtClean="0">
                <a:latin typeface="Bell MT" pitchFamily="18" charset="0"/>
              </a:rPr>
              <a:t>Question:</a:t>
            </a:r>
            <a:br>
              <a:rPr lang="en-US" sz="3200" b="1" dirty="0" smtClean="0">
                <a:latin typeface="Bell MT" pitchFamily="18" charset="0"/>
              </a:rPr>
            </a:br>
            <a:r>
              <a:rPr lang="en-US" sz="3200" dirty="0" smtClean="0">
                <a:latin typeface="Bell MT" pitchFamily="18" charset="0"/>
              </a:rPr>
              <a:t>Does heating a cup of water allow it to dissolve more sugar?</a:t>
            </a:r>
            <a:endParaRPr lang="en-US" sz="3200" dirty="0">
              <a:latin typeface="Bell MT" pitchFamily="18" charset="0"/>
            </a:endParaRPr>
          </a:p>
        </p:txBody>
      </p:sp>
      <p:sp>
        <p:nvSpPr>
          <p:cNvPr id="73730" name="TextBox 4"/>
          <p:cNvSpPr txBox="1">
            <a:spLocks noChangeArrowheads="1"/>
          </p:cNvSpPr>
          <p:nvPr/>
        </p:nvSpPr>
        <p:spPr bwMode="auto">
          <a:xfrm>
            <a:off x="158750" y="2112963"/>
            <a:ext cx="4191000" cy="584200"/>
          </a:xfrm>
          <a:prstGeom prst="rect">
            <a:avLst/>
          </a:prstGeom>
          <a:noFill/>
          <a:ln w="9525">
            <a:noFill/>
            <a:miter lim="800000"/>
            <a:headEnd/>
            <a:tailEnd/>
          </a:ln>
        </p:spPr>
        <p:txBody>
          <a:bodyPr>
            <a:spAutoFit/>
          </a:bodyPr>
          <a:lstStyle/>
          <a:p>
            <a:pPr algn="ctr"/>
            <a:r>
              <a:rPr lang="en-US" sz="3200" b="1">
                <a:latin typeface="Bell MT" pitchFamily="18" charset="0"/>
              </a:rPr>
              <a:t>Independent Variable?</a:t>
            </a:r>
          </a:p>
        </p:txBody>
      </p:sp>
      <p:sp>
        <p:nvSpPr>
          <p:cNvPr id="73731" name="TextBox 5"/>
          <p:cNvSpPr txBox="1">
            <a:spLocks noChangeArrowheads="1"/>
          </p:cNvSpPr>
          <p:nvPr/>
        </p:nvSpPr>
        <p:spPr bwMode="auto">
          <a:xfrm>
            <a:off x="228600" y="4419600"/>
            <a:ext cx="4114800" cy="584200"/>
          </a:xfrm>
          <a:prstGeom prst="rect">
            <a:avLst/>
          </a:prstGeom>
          <a:noFill/>
          <a:ln w="9525">
            <a:noFill/>
            <a:miter lim="800000"/>
            <a:headEnd/>
            <a:tailEnd/>
          </a:ln>
        </p:spPr>
        <p:txBody>
          <a:bodyPr>
            <a:spAutoFit/>
          </a:bodyPr>
          <a:lstStyle/>
          <a:p>
            <a:pPr algn="ctr"/>
            <a:r>
              <a:rPr lang="en-US" sz="3200" b="1">
                <a:latin typeface="Bell MT" pitchFamily="18" charset="0"/>
              </a:rPr>
              <a:t>Constants?</a:t>
            </a:r>
          </a:p>
        </p:txBody>
      </p:sp>
      <p:sp>
        <p:nvSpPr>
          <p:cNvPr id="73732" name="TextBox 6"/>
          <p:cNvSpPr txBox="1">
            <a:spLocks noChangeArrowheads="1"/>
          </p:cNvSpPr>
          <p:nvPr/>
        </p:nvSpPr>
        <p:spPr bwMode="auto">
          <a:xfrm>
            <a:off x="4876800" y="2071688"/>
            <a:ext cx="3886200" cy="584200"/>
          </a:xfrm>
          <a:prstGeom prst="rect">
            <a:avLst/>
          </a:prstGeom>
          <a:noFill/>
          <a:ln w="9525">
            <a:noFill/>
            <a:miter lim="800000"/>
            <a:headEnd/>
            <a:tailEnd/>
          </a:ln>
        </p:spPr>
        <p:txBody>
          <a:bodyPr>
            <a:spAutoFit/>
          </a:bodyPr>
          <a:lstStyle/>
          <a:p>
            <a:pPr algn="ctr"/>
            <a:r>
              <a:rPr lang="en-US" sz="3200" b="1">
                <a:latin typeface="Bell MT" pitchFamily="18" charset="0"/>
              </a:rPr>
              <a:t>Dependent Variable?</a:t>
            </a:r>
          </a:p>
        </p:txBody>
      </p:sp>
      <p:sp>
        <p:nvSpPr>
          <p:cNvPr id="8" name="TextBox 7"/>
          <p:cNvSpPr txBox="1">
            <a:spLocks noChangeArrowheads="1"/>
          </p:cNvSpPr>
          <p:nvPr/>
        </p:nvSpPr>
        <p:spPr bwMode="auto">
          <a:xfrm>
            <a:off x="228600" y="3276600"/>
            <a:ext cx="4038600" cy="822325"/>
          </a:xfrm>
          <a:prstGeom prst="rect">
            <a:avLst/>
          </a:prstGeom>
          <a:noFill/>
          <a:ln w="9525">
            <a:noFill/>
            <a:miter lim="800000"/>
            <a:headEnd/>
            <a:tailEnd/>
          </a:ln>
        </p:spPr>
        <p:txBody>
          <a:bodyPr>
            <a:spAutoFit/>
          </a:bodyPr>
          <a:lstStyle/>
          <a:p>
            <a:pPr algn="ctr"/>
            <a:r>
              <a:rPr lang="en-US" sz="2400">
                <a:latin typeface="AR CENA"/>
              </a:rPr>
              <a:t>Temperature of the water, measured in Celsius.</a:t>
            </a:r>
          </a:p>
        </p:txBody>
      </p:sp>
      <p:sp>
        <p:nvSpPr>
          <p:cNvPr id="9" name="TextBox 8"/>
          <p:cNvSpPr txBox="1">
            <a:spLocks noChangeArrowheads="1"/>
          </p:cNvSpPr>
          <p:nvPr/>
        </p:nvSpPr>
        <p:spPr bwMode="auto">
          <a:xfrm>
            <a:off x="4724400" y="3124200"/>
            <a:ext cx="4038600" cy="1187450"/>
          </a:xfrm>
          <a:prstGeom prst="rect">
            <a:avLst/>
          </a:prstGeom>
          <a:noFill/>
          <a:ln w="9525">
            <a:noFill/>
            <a:miter lim="800000"/>
            <a:headEnd/>
            <a:tailEnd/>
          </a:ln>
        </p:spPr>
        <p:txBody>
          <a:bodyPr>
            <a:spAutoFit/>
          </a:bodyPr>
          <a:lstStyle/>
          <a:p>
            <a:pPr algn="ctr"/>
            <a:r>
              <a:rPr lang="en-US" sz="2400">
                <a:latin typeface="AR CENA"/>
              </a:rPr>
              <a:t>Amount of sugar that dissolves completely in the water. Measured in grams.</a:t>
            </a:r>
          </a:p>
        </p:txBody>
      </p:sp>
      <p:sp>
        <p:nvSpPr>
          <p:cNvPr id="10" name="TextBox 9"/>
          <p:cNvSpPr txBox="1">
            <a:spLocks noChangeArrowheads="1"/>
          </p:cNvSpPr>
          <p:nvPr/>
        </p:nvSpPr>
        <p:spPr bwMode="auto">
          <a:xfrm>
            <a:off x="519113" y="5008563"/>
            <a:ext cx="3657600" cy="1187450"/>
          </a:xfrm>
          <a:prstGeom prst="rect">
            <a:avLst/>
          </a:prstGeom>
          <a:noFill/>
          <a:ln w="9525">
            <a:noFill/>
            <a:miter lim="800000"/>
            <a:headEnd/>
            <a:tailEnd/>
          </a:ln>
        </p:spPr>
        <p:txBody>
          <a:bodyPr>
            <a:spAutoFit/>
          </a:bodyPr>
          <a:lstStyle/>
          <a:p>
            <a:pPr>
              <a:buFont typeface="Arial" charset="0"/>
              <a:buChar char="•"/>
            </a:pPr>
            <a:r>
              <a:rPr lang="en-US" sz="2400">
                <a:latin typeface="AR CENA"/>
              </a:rPr>
              <a:t>Same amount of water</a:t>
            </a:r>
          </a:p>
          <a:p>
            <a:pPr>
              <a:buFont typeface="Arial" charset="0"/>
              <a:buChar char="•"/>
            </a:pPr>
            <a:r>
              <a:rPr lang="en-US" sz="2400">
                <a:latin typeface="AR CENA"/>
              </a:rPr>
              <a:t>Same type of sugar</a:t>
            </a:r>
          </a:p>
          <a:p>
            <a:pPr>
              <a:buFont typeface="Arial" charset="0"/>
              <a:buChar char="•"/>
            </a:pPr>
            <a:r>
              <a:rPr lang="en-US" sz="2400">
                <a:latin typeface="AR CENA"/>
              </a:rPr>
              <a:t>Stirring same in each</a:t>
            </a:r>
          </a:p>
        </p:txBody>
      </p:sp>
      <p:pic>
        <p:nvPicPr>
          <p:cNvPr id="73736" name="Picture 2" descr="http://www.state.lib.la.us/srp-art/2006teen/beaker_clipart.jpg"/>
          <p:cNvPicPr>
            <a:picLocks noChangeAspect="1" noChangeArrowheads="1"/>
          </p:cNvPicPr>
          <p:nvPr/>
        </p:nvPicPr>
        <p:blipFill>
          <a:blip r:embed="rId2" cstate="print"/>
          <a:srcRect/>
          <a:stretch>
            <a:fillRect/>
          </a:stretch>
        </p:blipFill>
        <p:spPr bwMode="auto">
          <a:xfrm>
            <a:off x="5181600" y="4419600"/>
            <a:ext cx="1228725" cy="2178050"/>
          </a:xfrm>
          <a:prstGeom prst="rect">
            <a:avLst/>
          </a:prstGeom>
          <a:noFill/>
          <a:ln w="9525">
            <a:noFill/>
            <a:miter lim="800000"/>
            <a:headEnd/>
            <a:tailEnd/>
          </a:ln>
        </p:spPr>
      </p:pic>
      <p:pic>
        <p:nvPicPr>
          <p:cNvPr id="73737" name="Picture 4" descr="Click to view">
            <a:hlinkClick r:id="rId3"/>
          </p:cNvPr>
          <p:cNvPicPr>
            <a:picLocks noChangeAspect="1" noChangeArrowheads="1"/>
          </p:cNvPicPr>
          <p:nvPr/>
        </p:nvPicPr>
        <p:blipFill>
          <a:blip r:embed="rId4" cstate="print"/>
          <a:srcRect/>
          <a:stretch>
            <a:fillRect/>
          </a:stretch>
        </p:blipFill>
        <p:spPr bwMode="auto">
          <a:xfrm rot="643858">
            <a:off x="6781800" y="4419600"/>
            <a:ext cx="1219200" cy="200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570037"/>
          </a:xfrm>
          <a:solidFill>
            <a:srgbClr val="FFCF0D"/>
          </a:solidFill>
          <a:ln w="57150">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eaLnBrk="1" fontAlgn="auto" hangingPunct="1">
              <a:spcAft>
                <a:spcPts val="0"/>
              </a:spcAft>
              <a:defRPr/>
            </a:pPr>
            <a:r>
              <a:rPr lang="en-US" sz="3200" b="1" dirty="0" smtClean="0">
                <a:latin typeface="Bell MT" pitchFamily="18" charset="0"/>
              </a:rPr>
              <a:t>Question:</a:t>
            </a:r>
            <a:br>
              <a:rPr lang="en-US" sz="3200" b="1" dirty="0" smtClean="0">
                <a:latin typeface="Bell MT" pitchFamily="18" charset="0"/>
              </a:rPr>
            </a:br>
            <a:r>
              <a:rPr lang="en-US" sz="3200" dirty="0" smtClean="0">
                <a:latin typeface="Bell MT" pitchFamily="18" charset="0"/>
              </a:rPr>
              <a:t>Does an electric motor turn faster if you increase the voltage?</a:t>
            </a:r>
            <a:endParaRPr lang="en-US" sz="3200" dirty="0">
              <a:latin typeface="Bell MT" pitchFamily="18" charset="0"/>
            </a:endParaRPr>
          </a:p>
        </p:txBody>
      </p:sp>
      <p:sp>
        <p:nvSpPr>
          <p:cNvPr id="74754" name="TextBox 4"/>
          <p:cNvSpPr txBox="1">
            <a:spLocks noChangeArrowheads="1"/>
          </p:cNvSpPr>
          <p:nvPr/>
        </p:nvSpPr>
        <p:spPr bwMode="auto">
          <a:xfrm>
            <a:off x="158750" y="2112963"/>
            <a:ext cx="4191000" cy="584200"/>
          </a:xfrm>
          <a:prstGeom prst="rect">
            <a:avLst/>
          </a:prstGeom>
          <a:noFill/>
          <a:ln w="9525">
            <a:noFill/>
            <a:miter lim="800000"/>
            <a:headEnd/>
            <a:tailEnd/>
          </a:ln>
        </p:spPr>
        <p:txBody>
          <a:bodyPr>
            <a:spAutoFit/>
          </a:bodyPr>
          <a:lstStyle/>
          <a:p>
            <a:pPr algn="ctr"/>
            <a:r>
              <a:rPr lang="en-US" sz="3200" b="1">
                <a:latin typeface="Bell MT" pitchFamily="18" charset="0"/>
              </a:rPr>
              <a:t>Independent Variable?</a:t>
            </a:r>
          </a:p>
        </p:txBody>
      </p:sp>
      <p:sp>
        <p:nvSpPr>
          <p:cNvPr id="74755" name="TextBox 5"/>
          <p:cNvSpPr txBox="1">
            <a:spLocks noChangeArrowheads="1"/>
          </p:cNvSpPr>
          <p:nvPr/>
        </p:nvSpPr>
        <p:spPr bwMode="auto">
          <a:xfrm>
            <a:off x="228600" y="4419600"/>
            <a:ext cx="4114800" cy="584200"/>
          </a:xfrm>
          <a:prstGeom prst="rect">
            <a:avLst/>
          </a:prstGeom>
          <a:noFill/>
          <a:ln w="9525">
            <a:noFill/>
            <a:miter lim="800000"/>
            <a:headEnd/>
            <a:tailEnd/>
          </a:ln>
        </p:spPr>
        <p:txBody>
          <a:bodyPr>
            <a:spAutoFit/>
          </a:bodyPr>
          <a:lstStyle/>
          <a:p>
            <a:pPr algn="ctr"/>
            <a:r>
              <a:rPr lang="en-US" sz="3200" b="1">
                <a:latin typeface="Bell MT" pitchFamily="18" charset="0"/>
              </a:rPr>
              <a:t>Constants?</a:t>
            </a:r>
          </a:p>
        </p:txBody>
      </p:sp>
      <p:sp>
        <p:nvSpPr>
          <p:cNvPr id="74756" name="TextBox 6"/>
          <p:cNvSpPr txBox="1">
            <a:spLocks noChangeArrowheads="1"/>
          </p:cNvSpPr>
          <p:nvPr/>
        </p:nvSpPr>
        <p:spPr bwMode="auto">
          <a:xfrm>
            <a:off x="4876800" y="2071688"/>
            <a:ext cx="3886200" cy="584200"/>
          </a:xfrm>
          <a:prstGeom prst="rect">
            <a:avLst/>
          </a:prstGeom>
          <a:noFill/>
          <a:ln w="9525">
            <a:noFill/>
            <a:miter lim="800000"/>
            <a:headEnd/>
            <a:tailEnd/>
          </a:ln>
        </p:spPr>
        <p:txBody>
          <a:bodyPr>
            <a:spAutoFit/>
          </a:bodyPr>
          <a:lstStyle/>
          <a:p>
            <a:pPr algn="ctr"/>
            <a:r>
              <a:rPr lang="en-US" sz="3200" b="1">
                <a:latin typeface="Bell MT" pitchFamily="18" charset="0"/>
              </a:rPr>
              <a:t>Dependent Variable?</a:t>
            </a:r>
          </a:p>
        </p:txBody>
      </p:sp>
      <p:sp>
        <p:nvSpPr>
          <p:cNvPr id="8" name="TextBox 7"/>
          <p:cNvSpPr txBox="1">
            <a:spLocks noChangeArrowheads="1"/>
          </p:cNvSpPr>
          <p:nvPr/>
        </p:nvSpPr>
        <p:spPr bwMode="auto">
          <a:xfrm>
            <a:off x="228600" y="3124200"/>
            <a:ext cx="4038600" cy="822325"/>
          </a:xfrm>
          <a:prstGeom prst="rect">
            <a:avLst/>
          </a:prstGeom>
          <a:noFill/>
          <a:ln w="9525">
            <a:noFill/>
            <a:miter lim="800000"/>
            <a:headEnd/>
            <a:tailEnd/>
          </a:ln>
        </p:spPr>
        <p:txBody>
          <a:bodyPr>
            <a:spAutoFit/>
          </a:bodyPr>
          <a:lstStyle/>
          <a:p>
            <a:pPr algn="ctr"/>
            <a:r>
              <a:rPr lang="en-US" sz="2400">
                <a:latin typeface="AR CENA"/>
              </a:rPr>
              <a:t>Voltage of electricity, measured in volts.</a:t>
            </a:r>
          </a:p>
        </p:txBody>
      </p:sp>
      <p:sp>
        <p:nvSpPr>
          <p:cNvPr id="9" name="TextBox 8"/>
          <p:cNvSpPr txBox="1">
            <a:spLocks noChangeArrowheads="1"/>
          </p:cNvSpPr>
          <p:nvPr/>
        </p:nvSpPr>
        <p:spPr bwMode="auto">
          <a:xfrm>
            <a:off x="4800600" y="3124200"/>
            <a:ext cx="4038600" cy="1187450"/>
          </a:xfrm>
          <a:prstGeom prst="rect">
            <a:avLst/>
          </a:prstGeom>
          <a:noFill/>
          <a:ln w="9525">
            <a:noFill/>
            <a:miter lim="800000"/>
            <a:headEnd/>
            <a:tailEnd/>
          </a:ln>
        </p:spPr>
        <p:txBody>
          <a:bodyPr>
            <a:spAutoFit/>
          </a:bodyPr>
          <a:lstStyle/>
          <a:p>
            <a:pPr algn="ctr"/>
            <a:r>
              <a:rPr lang="en-US" sz="2400">
                <a:latin typeface="AR CENA"/>
              </a:rPr>
              <a:t>Speed of the motor measured in rotations per minute.</a:t>
            </a:r>
          </a:p>
        </p:txBody>
      </p:sp>
      <p:sp>
        <p:nvSpPr>
          <p:cNvPr id="10" name="TextBox 9"/>
          <p:cNvSpPr txBox="1">
            <a:spLocks noChangeArrowheads="1"/>
          </p:cNvSpPr>
          <p:nvPr/>
        </p:nvSpPr>
        <p:spPr bwMode="auto">
          <a:xfrm>
            <a:off x="519113" y="5008563"/>
            <a:ext cx="3657600" cy="457200"/>
          </a:xfrm>
          <a:prstGeom prst="rect">
            <a:avLst/>
          </a:prstGeom>
          <a:noFill/>
          <a:ln w="9525">
            <a:noFill/>
            <a:miter lim="800000"/>
            <a:headEnd/>
            <a:tailEnd/>
          </a:ln>
        </p:spPr>
        <p:txBody>
          <a:bodyPr>
            <a:spAutoFit/>
          </a:bodyPr>
          <a:lstStyle/>
          <a:p>
            <a:pPr algn="ctr"/>
            <a:r>
              <a:rPr lang="en-US" sz="2400">
                <a:latin typeface="AR CENA"/>
              </a:rPr>
              <a:t>Same motor for tests</a:t>
            </a:r>
          </a:p>
        </p:txBody>
      </p:sp>
      <p:pic>
        <p:nvPicPr>
          <p:cNvPr id="74760" name="Picture 2" descr="http://img98.imageshack.us/img98/5558/boltoflightningclipartfpz3.gif"/>
          <p:cNvPicPr>
            <a:picLocks noChangeAspect="1" noChangeArrowheads="1"/>
          </p:cNvPicPr>
          <p:nvPr/>
        </p:nvPicPr>
        <p:blipFill>
          <a:blip r:embed="rId2" cstate="print"/>
          <a:srcRect/>
          <a:stretch>
            <a:fillRect/>
          </a:stretch>
        </p:blipFill>
        <p:spPr bwMode="auto">
          <a:xfrm>
            <a:off x="5562600" y="4419600"/>
            <a:ext cx="2286000" cy="2209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from="(-#ppt_w/2)" to="(#ppt_x)" calcmode="lin" valueType="num">
                                      <p:cBhvr>
                                        <p:cTn id="15" dur="600" fill="hold">
                                          <p:stCondLst>
                                            <p:cond delay="0"/>
                                          </p:stCondLst>
                                        </p:cTn>
                                        <p:tgtEl>
                                          <p:spTgt spid="9"/>
                                        </p:tgtEl>
                                        <p:attrNameLst>
                                          <p:attrName>ppt_x</p:attrName>
                                        </p:attrNameLst>
                                      </p:cBhvr>
                                    </p:anim>
                                    <p:anim from="0" to="-1.0" calcmode="lin" valueType="num">
                                      <p:cBhvr>
                                        <p:cTn id="16" dur="200" decel="50000" autoRev="1" fill="hold">
                                          <p:stCondLst>
                                            <p:cond delay="600"/>
                                          </p:stCondLst>
                                        </p:cTn>
                                        <p:tgtEl>
                                          <p:spTgt spid="9"/>
                                        </p:tgtEl>
                                        <p:attrNameLst>
                                          <p:attrName>xshear</p:attrName>
                                        </p:attrNameLst>
                                      </p:cBhvr>
                                    </p:anim>
                                    <p:animScale>
                                      <p:cBhvr>
                                        <p:cTn id="17" dur="200" decel="100000" autoRev="1" fill="hold">
                                          <p:stCondLst>
                                            <p:cond delay="600"/>
                                          </p:stCondLst>
                                        </p:cTn>
                                        <p:tgtEl>
                                          <p:spTgt spid="9"/>
                                        </p:tgtEl>
                                      </p:cBhvr>
                                      <p:from x="100000" y="100000"/>
                                      <p:to x="80000" y="100000"/>
                                    </p:animScale>
                                    <p:anim by="(#ppt_h/3+#ppt_w*0.1)" calcmode="lin" valueType="num">
                                      <p:cBhvr additive="sum">
                                        <p:cTn id="18" dur="200" decel="100000" autoRev="1" fill="hold">
                                          <p:stCondLst>
                                            <p:cond delay="600"/>
                                          </p:stCondLst>
                                        </p:cTn>
                                        <p:tgtEl>
                                          <p:spTgt spid="9"/>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from="(-#ppt_w/2)" to="(#ppt_x)" calcmode="lin" valueType="num">
                                      <p:cBhvr>
                                        <p:cTn id="23" dur="600" fill="hold">
                                          <p:stCondLst>
                                            <p:cond delay="0"/>
                                          </p:stCondLst>
                                        </p:cTn>
                                        <p:tgtEl>
                                          <p:spTgt spid="10"/>
                                        </p:tgtEl>
                                        <p:attrNameLst>
                                          <p:attrName>ppt_x</p:attrName>
                                        </p:attrNameLst>
                                      </p:cBhvr>
                                    </p:anim>
                                    <p:anim from="0" to="-1.0" calcmode="lin" valueType="num">
                                      <p:cBhvr>
                                        <p:cTn id="24" dur="200" decel="50000" autoRev="1" fill="hold">
                                          <p:stCondLst>
                                            <p:cond delay="600"/>
                                          </p:stCondLst>
                                        </p:cTn>
                                        <p:tgtEl>
                                          <p:spTgt spid="10"/>
                                        </p:tgtEl>
                                        <p:attrNameLst>
                                          <p:attrName>xshear</p:attrName>
                                        </p:attrNameLst>
                                      </p:cBhvr>
                                    </p:anim>
                                    <p:animScale>
                                      <p:cBhvr>
                                        <p:cTn id="25" dur="200" decel="100000" autoRev="1" fill="hold">
                                          <p:stCondLst>
                                            <p:cond delay="600"/>
                                          </p:stCondLst>
                                        </p:cTn>
                                        <p:tgtEl>
                                          <p:spTgt spid="10"/>
                                        </p:tgtEl>
                                      </p:cBhvr>
                                      <p:from x="100000" y="100000"/>
                                      <p:to x="80000" y="100000"/>
                                    </p:animScale>
                                    <p:anim by="(#ppt_h/3+#ppt_w*0.1)" calcmode="lin" valueType="num">
                                      <p:cBhvr additive="sum">
                                        <p:cTn id="26"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200025" y="152400"/>
            <a:ext cx="8143875" cy="1219200"/>
          </a:xfrm>
        </p:spPr>
        <p:txBody>
          <a:bodyPr wrap="square" numCol="1" anchorCtr="0" compatLnSpc="1">
            <a:prstTxWarp prst="textNoShape">
              <a:avLst/>
            </a:prstTxWarp>
          </a:bodyPr>
          <a:lstStyle/>
          <a:p>
            <a:pPr eaLnBrk="1" hangingPunct="1"/>
            <a:r>
              <a:rPr lang="en-US" sz="4000" cap="none" smtClean="0"/>
              <a:t>9/6 Warm-up:</a:t>
            </a:r>
            <a:br>
              <a:rPr lang="en-US" sz="4000" cap="none" smtClean="0"/>
            </a:br>
            <a:r>
              <a:rPr lang="en-US" sz="4000" cap="none" smtClean="0"/>
              <a:t>WHAT DO YOU SEE?</a:t>
            </a:r>
          </a:p>
        </p:txBody>
      </p:sp>
      <p:pic>
        <p:nvPicPr>
          <p:cNvPr id="19459" name="Picture 2"/>
          <p:cNvPicPr>
            <a:picLocks noChangeAspect="1" noChangeArrowheads="1"/>
          </p:cNvPicPr>
          <p:nvPr/>
        </p:nvPicPr>
        <p:blipFill>
          <a:blip r:embed="rId3" cstate="print"/>
          <a:srcRect/>
          <a:stretch>
            <a:fillRect/>
          </a:stretch>
        </p:blipFill>
        <p:spPr bwMode="auto">
          <a:xfrm>
            <a:off x="452438" y="1841500"/>
            <a:ext cx="4327525" cy="1662113"/>
          </a:xfrm>
          <a:prstGeom prst="rect">
            <a:avLst/>
          </a:prstGeom>
          <a:noFill/>
          <a:ln w="9525">
            <a:noFill/>
            <a:miter lim="800000"/>
            <a:headEnd/>
            <a:tailEnd/>
          </a:ln>
        </p:spPr>
      </p:pic>
      <p:pic>
        <p:nvPicPr>
          <p:cNvPr id="19460" name="Picture 6"/>
          <p:cNvPicPr>
            <a:picLocks noChangeAspect="1"/>
          </p:cNvPicPr>
          <p:nvPr/>
        </p:nvPicPr>
        <p:blipFill>
          <a:blip r:embed="rId4" cstate="print"/>
          <a:srcRect/>
          <a:stretch>
            <a:fillRect/>
          </a:stretch>
        </p:blipFill>
        <p:spPr bwMode="auto">
          <a:xfrm>
            <a:off x="200025" y="4419600"/>
            <a:ext cx="4833938" cy="1997075"/>
          </a:xfrm>
          <a:prstGeom prst="rect">
            <a:avLst/>
          </a:prstGeom>
          <a:noFill/>
          <a:ln w="9525">
            <a:noFill/>
            <a:miter lim="800000"/>
            <a:headEnd/>
            <a:tailEnd/>
          </a:ln>
        </p:spPr>
      </p:pic>
      <p:pic>
        <p:nvPicPr>
          <p:cNvPr id="19461" name="Picture 1"/>
          <p:cNvPicPr>
            <a:picLocks noChangeAspect="1"/>
          </p:cNvPicPr>
          <p:nvPr/>
        </p:nvPicPr>
        <p:blipFill>
          <a:blip r:embed="rId5" cstate="print"/>
          <a:srcRect/>
          <a:stretch>
            <a:fillRect/>
          </a:stretch>
        </p:blipFill>
        <p:spPr bwMode="auto">
          <a:xfrm>
            <a:off x="5589588" y="1668463"/>
            <a:ext cx="3554412" cy="5064125"/>
          </a:xfrm>
          <a:prstGeom prst="rect">
            <a:avLst/>
          </a:prstGeom>
          <a:noFill/>
          <a:ln w="9525">
            <a:noFill/>
            <a:miter lim="800000"/>
            <a:headEnd/>
            <a:tailEnd/>
          </a:ln>
        </p:spPr>
      </p:pic>
      <p:sp>
        <p:nvSpPr>
          <p:cNvPr id="19462" name="Title 2"/>
          <p:cNvSpPr txBox="1">
            <a:spLocks/>
          </p:cNvSpPr>
          <p:nvPr/>
        </p:nvSpPr>
        <p:spPr bwMode="auto">
          <a:xfrm>
            <a:off x="6711950" y="981075"/>
            <a:ext cx="2455863" cy="574675"/>
          </a:xfrm>
          <a:prstGeom prst="rect">
            <a:avLst/>
          </a:prstGeom>
          <a:noFill/>
          <a:ln w="9525">
            <a:noFill/>
            <a:miter lim="800000"/>
            <a:headEnd/>
            <a:tailEnd/>
          </a:ln>
        </p:spPr>
        <p:txBody>
          <a:bodyPr anchor="ctr"/>
          <a:lstStyle/>
          <a:p>
            <a:pPr algn="ctr">
              <a:lnSpc>
                <a:spcPts val="6000"/>
              </a:lnSpc>
            </a:pPr>
            <a:r>
              <a:rPr lang="en-US" sz="2400" b="1">
                <a:latin typeface="Franklin Gothic Book" pitchFamily="34" charset="0"/>
                <a:ea typeface="MS PGothic"/>
                <a:cs typeface="MS PGothic"/>
              </a:rPr>
              <a:t>Young or old?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p:cNvPicPr>
          <p:nvPr/>
        </p:nvPicPr>
        <p:blipFill>
          <a:blip r:embed="rId2" cstate="print"/>
          <a:srcRect/>
          <a:stretch>
            <a:fillRect/>
          </a:stretch>
        </p:blipFill>
        <p:spPr bwMode="auto">
          <a:xfrm>
            <a:off x="977900" y="1289050"/>
            <a:ext cx="7188200" cy="5295900"/>
          </a:xfrm>
          <a:prstGeom prst="rect">
            <a:avLst/>
          </a:prstGeom>
          <a:noFill/>
          <a:ln w="9525">
            <a:noFill/>
            <a:miter lim="800000"/>
            <a:headEnd/>
            <a:tailEnd/>
          </a:ln>
        </p:spPr>
      </p:pic>
      <p:sp>
        <p:nvSpPr>
          <p:cNvPr id="20483" name="Title 3"/>
          <p:cNvSpPr>
            <a:spLocks noGrp="1"/>
          </p:cNvSpPr>
          <p:nvPr>
            <p:ph type="title"/>
          </p:nvPr>
        </p:nvSpPr>
        <p:spPr>
          <a:xfrm>
            <a:off x="120650" y="39688"/>
            <a:ext cx="8834438" cy="1412875"/>
          </a:xfrm>
        </p:spPr>
        <p:txBody>
          <a:bodyPr/>
          <a:lstStyle/>
          <a:p>
            <a:pPr eaLnBrk="1" fontAlgn="auto" hangingPunct="1">
              <a:spcAft>
                <a:spcPts val="0"/>
              </a:spcAft>
              <a:defRPr/>
            </a:pPr>
            <a:r>
              <a:rPr lang="en-US" dirty="0" smtClean="0"/>
              <a:t>This picture is not animated.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p:cNvPicPr>
          <p:nvPr/>
        </p:nvPicPr>
        <p:blipFill>
          <a:blip r:embed="rId2" cstate="print"/>
          <a:srcRect/>
          <a:stretch>
            <a:fillRect/>
          </a:stretch>
        </p:blipFill>
        <p:spPr bwMode="auto">
          <a:xfrm>
            <a:off x="1195388" y="1590675"/>
            <a:ext cx="7058025" cy="4846638"/>
          </a:xfrm>
          <a:prstGeom prst="rect">
            <a:avLst/>
          </a:prstGeom>
          <a:noFill/>
          <a:ln w="9525">
            <a:noFill/>
            <a:miter lim="800000"/>
            <a:headEnd/>
            <a:tailEnd/>
          </a:ln>
        </p:spPr>
      </p:pic>
      <p:sp>
        <p:nvSpPr>
          <p:cNvPr id="17411" name="Title 3"/>
          <p:cNvSpPr>
            <a:spLocks noGrp="1"/>
          </p:cNvSpPr>
          <p:nvPr>
            <p:ph type="title"/>
          </p:nvPr>
        </p:nvSpPr>
        <p:spPr/>
        <p:txBody>
          <a:bodyPr/>
          <a:lstStyle/>
          <a:p>
            <a:pPr eaLnBrk="1" fontAlgn="auto" hangingPunct="1">
              <a:spcAft>
                <a:spcPts val="0"/>
              </a:spcAft>
              <a:defRPr/>
            </a:pPr>
            <a:r>
              <a:rPr lang="en-US" smtClean="0"/>
              <a:t>Can you find the face in the beans?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fontAlgn="auto" hangingPunct="1">
              <a:spcAft>
                <a:spcPts val="0"/>
              </a:spcAft>
              <a:defRPr/>
            </a:pPr>
            <a:r>
              <a:rPr lang="en-US" dirty="0" smtClean="0"/>
              <a:t>Can you always trust your senses?</a:t>
            </a:r>
            <a:endParaRPr lang="en-US" dirty="0"/>
          </a:p>
        </p:txBody>
      </p:sp>
      <p:sp>
        <p:nvSpPr>
          <p:cNvPr id="15" name="TextBox 14"/>
          <p:cNvSpPr txBox="1">
            <a:spLocks noChangeArrowheads="1"/>
          </p:cNvSpPr>
          <p:nvPr/>
        </p:nvSpPr>
        <p:spPr bwMode="auto">
          <a:xfrm>
            <a:off x="457200" y="5486400"/>
            <a:ext cx="7807325" cy="1200150"/>
          </a:xfrm>
          <a:prstGeom prst="rect">
            <a:avLst/>
          </a:prstGeom>
          <a:noFill/>
          <a:ln w="9525">
            <a:noFill/>
            <a:miter lim="800000"/>
            <a:headEnd/>
            <a:tailEnd/>
          </a:ln>
        </p:spPr>
        <p:txBody>
          <a:bodyPr>
            <a:spAutoFit/>
          </a:bodyPr>
          <a:lstStyle/>
          <a:p>
            <a:r>
              <a:rPr lang="en-US" sz="3600">
                <a:latin typeface="Candara" pitchFamily="34" charset="0"/>
                <a:ea typeface="MS PGothic"/>
                <a:cs typeface="MS PGothic"/>
              </a:rPr>
              <a:t>It is easy to see why the Earth was once considered flat.</a:t>
            </a:r>
          </a:p>
        </p:txBody>
      </p:sp>
      <p:pic>
        <p:nvPicPr>
          <p:cNvPr id="17" name="Content Placeholder 16"/>
          <p:cNvPicPr>
            <a:picLocks noGrp="1" noChangeAspect="1"/>
          </p:cNvPicPr>
          <p:nvPr>
            <p:ph idx="1"/>
          </p:nvPr>
        </p:nvPicPr>
        <p:blipFill>
          <a:blip r:embed="rId2" cstate="print"/>
          <a:srcRect t="6416" b="6416"/>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8039100" cy="549275"/>
          </a:xfrm>
        </p:spPr>
        <p:txBody>
          <a:bodyPr/>
          <a:lstStyle/>
          <a:p>
            <a:pPr>
              <a:defRPr/>
            </a:pPr>
            <a:r>
              <a:rPr lang="en-US" sz="3600" dirty="0" smtClean="0"/>
              <a:t>Do Now: Warm-up 9/10/12 (page 3)</a:t>
            </a:r>
            <a:endParaRPr lang="en-US" sz="3600" dirty="0"/>
          </a:p>
        </p:txBody>
      </p:sp>
      <p:sp>
        <p:nvSpPr>
          <p:cNvPr id="24578" name="Content Placeholder 2"/>
          <p:cNvSpPr>
            <a:spLocks noGrp="1"/>
          </p:cNvSpPr>
          <p:nvPr>
            <p:ph idx="1"/>
          </p:nvPr>
        </p:nvSpPr>
        <p:spPr/>
        <p:txBody>
          <a:bodyPr/>
          <a:lstStyle/>
          <a:p>
            <a:pPr>
              <a:buFont typeface="Arial" charset="0"/>
              <a:buAutoNum type="arabicPeriod"/>
            </a:pPr>
            <a:r>
              <a:rPr lang="en-US" sz="4000" smtClean="0"/>
              <a:t>Why are safety guidelines important in science?</a:t>
            </a:r>
          </a:p>
          <a:p>
            <a:pPr>
              <a:buFont typeface="Arial" charset="0"/>
              <a:buAutoNum type="arabicPeriod"/>
            </a:pPr>
            <a:r>
              <a:rPr lang="en-US" sz="4000" smtClean="0"/>
              <a:t>Can you always trust your senses? Why or why not?</a:t>
            </a:r>
          </a:p>
          <a:p>
            <a:pPr>
              <a:buFont typeface="Arial" charset="0"/>
              <a:buAutoNum type="arabicPeriod"/>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381000" y="228600"/>
            <a:ext cx="8229600" cy="715963"/>
          </a:xfrm>
        </p:spPr>
        <p:txBody>
          <a:bodyPr/>
          <a:lstStyle/>
          <a:p>
            <a:pPr eaLnBrk="1" hangingPunct="1">
              <a:defRPr/>
            </a:pPr>
            <a:r>
              <a:rPr lang="en-US" smtClean="0"/>
              <a:t>	Sparty the Martian</a:t>
            </a:r>
          </a:p>
        </p:txBody>
      </p:sp>
      <p:pic>
        <p:nvPicPr>
          <p:cNvPr id="25602" name="Picture 6" descr="alien4"/>
          <p:cNvPicPr>
            <a:picLocks noGrp="1" noChangeAspect="1" noChangeArrowheads="1"/>
          </p:cNvPicPr>
          <p:nvPr>
            <p:ph sz="half" idx="1"/>
          </p:nvPr>
        </p:nvPicPr>
        <p:blipFill>
          <a:blip r:embed="rId2" cstate="print"/>
          <a:srcRect/>
          <a:stretch>
            <a:fillRect/>
          </a:stretch>
        </p:blipFill>
        <p:spPr>
          <a:xfrm>
            <a:off x="7772400" y="228600"/>
            <a:ext cx="763588" cy="1338263"/>
          </a:xfrm>
        </p:spPr>
      </p:pic>
      <p:sp>
        <p:nvSpPr>
          <p:cNvPr id="25603" name="Rectangle 8"/>
          <p:cNvSpPr>
            <a:spLocks noChangeArrowheads="1"/>
          </p:cNvSpPr>
          <p:nvPr/>
        </p:nvSpPr>
        <p:spPr bwMode="auto">
          <a:xfrm>
            <a:off x="228600" y="1295400"/>
            <a:ext cx="8763000" cy="5632450"/>
          </a:xfrm>
          <a:prstGeom prst="rect">
            <a:avLst/>
          </a:prstGeom>
          <a:noFill/>
          <a:ln w="9525">
            <a:noFill/>
            <a:miter lim="800000"/>
            <a:headEnd/>
            <a:tailEnd/>
          </a:ln>
        </p:spPr>
        <p:txBody>
          <a:bodyPr anchor="ctr">
            <a:spAutoFit/>
          </a:bodyPr>
          <a:lstStyle/>
          <a:p>
            <a:r>
              <a:rPr lang="en-US" sz="3600"/>
              <a:t>Sparty the Martian was sent to Earth by the Martian government to find life. While on Earth, Sparty captured a car and brought it back to Mars. He thought he'd found a good example of life on Earth. The Martian government does not believe that the car Sparty brought back is alive. Sparty must stand trial for failing to perform his Martian duties. At the trial, Sparty spoke in his defense. </a:t>
            </a:r>
          </a:p>
        </p:txBody>
      </p:sp>
      <p:pic>
        <p:nvPicPr>
          <p:cNvPr id="25604" name="Picture 10" descr="redcar"/>
          <p:cNvPicPr>
            <a:picLocks noGrp="1" noChangeAspect="1" noChangeArrowheads="1"/>
          </p:cNvPicPr>
          <p:nvPr>
            <p:ph sz="half" idx="2"/>
          </p:nvPr>
        </p:nvPicPr>
        <p:blipFill>
          <a:blip r:embed="rId3" cstate="print"/>
          <a:srcRect/>
          <a:stretch>
            <a:fillRect/>
          </a:stretch>
        </p:blipFill>
        <p:spPr>
          <a:xfrm>
            <a:off x="304800" y="228600"/>
            <a:ext cx="2057400" cy="12763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0"/>
            <a:ext cx="9144000" cy="5105400"/>
          </a:xfrm>
        </p:spPr>
        <p:txBody>
          <a:bodyPr/>
          <a:lstStyle/>
          <a:p>
            <a:pPr marL="0" indent="0" eaLnBrk="1" hangingPunct="1">
              <a:buFontTx/>
              <a:buNone/>
              <a:defRPr/>
            </a:pPr>
            <a:r>
              <a:rPr lang="en-US" sz="3000" dirty="0" smtClean="0"/>
              <a:t>"I first saw these life forms rolling along roads in great numbers. They were giving off thick clouds of poisonous waste as they moved. They seemed to exhibit herding behavior, as many of the cars moved in the same direction. They appeared to have a great deal of energy, some of them moved faster than 60 kilometers per hour. When one of these life forms stopped or slow down, the others behind it responded. They slowed down and gave off a reddish light from the back, and sometimes they would make honking noises. I observed that they would stop to feed on a liquid substance." </a:t>
            </a:r>
          </a:p>
          <a:p>
            <a:pPr eaLnBrk="1" hangingPunct="1">
              <a:defRPr/>
            </a:pPr>
            <a:endParaRPr lang="en-US" dirty="0" smtClean="0"/>
          </a:p>
        </p:txBody>
      </p:sp>
      <p:sp>
        <p:nvSpPr>
          <p:cNvPr id="3075" name="Rectangle 2"/>
          <p:cNvSpPr>
            <a:spLocks noGrp="1" noChangeArrowheads="1"/>
          </p:cNvSpPr>
          <p:nvPr>
            <p:ph type="title"/>
          </p:nvPr>
        </p:nvSpPr>
        <p:spPr>
          <a:xfrm>
            <a:off x="457200" y="80963"/>
            <a:ext cx="8229600" cy="1143000"/>
          </a:xfrm>
        </p:spPr>
        <p:txBody>
          <a:bodyPr/>
          <a:lstStyle/>
          <a:p>
            <a:pPr eaLnBrk="1" hangingPunct="1">
              <a:defRPr/>
            </a:pPr>
            <a:r>
              <a:rPr lang="en-US" smtClean="0"/>
              <a:t>	Sparty the Martian</a:t>
            </a:r>
          </a:p>
        </p:txBody>
      </p:sp>
      <p:pic>
        <p:nvPicPr>
          <p:cNvPr id="26627" name="Picture 24" descr="redcar"/>
          <p:cNvPicPr>
            <a:picLocks noGrp="1" noChangeAspect="1" noChangeArrowheads="1"/>
          </p:cNvPicPr>
          <p:nvPr>
            <p:ph sz="half" idx="1"/>
          </p:nvPr>
        </p:nvPicPr>
        <p:blipFill>
          <a:blip r:embed="rId2" cstate="print"/>
          <a:srcRect/>
          <a:stretch>
            <a:fillRect/>
          </a:stretch>
        </p:blipFill>
        <p:spPr>
          <a:xfrm>
            <a:off x="381000" y="23813"/>
            <a:ext cx="2057400" cy="1276350"/>
          </a:xfrm>
        </p:spPr>
      </p:pic>
      <p:pic>
        <p:nvPicPr>
          <p:cNvPr id="26628" name="Picture 35" descr="alien4"/>
          <p:cNvPicPr>
            <a:picLocks noGrp="1" noChangeAspect="1" noChangeArrowheads="1"/>
          </p:cNvPicPr>
          <p:nvPr>
            <p:ph sz="quarter" idx="4294967295"/>
          </p:nvPr>
        </p:nvPicPr>
        <p:blipFill>
          <a:blip r:embed="rId3" cstate="print"/>
          <a:srcRect/>
          <a:stretch>
            <a:fillRect/>
          </a:stretch>
        </p:blipFill>
        <p:spPr>
          <a:xfrm>
            <a:off x="7772400" y="34925"/>
            <a:ext cx="1019175" cy="178752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2711</TotalTime>
  <Words>1041</Words>
  <Application>Microsoft Office PowerPoint</Application>
  <PresentationFormat>On-screen Show (4:3)</PresentationFormat>
  <Paragraphs>144</Paragraphs>
  <Slides>29</Slides>
  <Notes>7</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Angles</vt:lpstr>
      <vt:lpstr>Clip</vt:lpstr>
      <vt:lpstr>OPEN UP NOTEBOOKS TO WARM-UPS PAGE</vt:lpstr>
      <vt:lpstr>8.30.11 DO NOW</vt:lpstr>
      <vt:lpstr>9/6 Warm-up: WHAT DO YOU SEE?</vt:lpstr>
      <vt:lpstr>This picture is not animated.</vt:lpstr>
      <vt:lpstr>Can you find the face in the beans?</vt:lpstr>
      <vt:lpstr>Can you always trust your senses?</vt:lpstr>
      <vt:lpstr>Do Now: Warm-up 9/10/12 (page 3)</vt:lpstr>
      <vt:lpstr> Sparty the Martian</vt:lpstr>
      <vt:lpstr> Sparty the Martian</vt:lpstr>
      <vt:lpstr> Sparty the Martian</vt:lpstr>
      <vt:lpstr>Slide 11</vt:lpstr>
      <vt:lpstr>Two types of observations</vt:lpstr>
      <vt:lpstr>Example: Look at picture</vt:lpstr>
      <vt:lpstr>DO NOW: Warm-up (last one for page 3, total=3)</vt:lpstr>
      <vt:lpstr>DO NOW: Take out your homework from last class and stack it at your table</vt:lpstr>
      <vt:lpstr>GOBSTOPPER LAB</vt:lpstr>
      <vt:lpstr>What science is not…</vt:lpstr>
      <vt:lpstr>Slide 18</vt:lpstr>
      <vt:lpstr>Slide 19</vt:lpstr>
      <vt:lpstr>Slide 20</vt:lpstr>
      <vt:lpstr>What is a variable?</vt:lpstr>
      <vt:lpstr>Slide 22</vt:lpstr>
      <vt:lpstr>Variables in an experiment</vt:lpstr>
      <vt:lpstr>Constants</vt:lpstr>
      <vt:lpstr>Here are a few examples . . . </vt:lpstr>
      <vt:lpstr>Slide 26</vt:lpstr>
      <vt:lpstr>Slide 27</vt:lpstr>
      <vt:lpstr>Question: Does heating a cup of water allow it to dissolve more sugar?</vt:lpstr>
      <vt:lpstr>Question: Does an electric motor turn faster if you increase the voltage?</vt:lpstr>
    </vt:vector>
  </TitlesOfParts>
  <Company>Cypress Fairbanks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HISD</cp:lastModifiedBy>
  <cp:revision>89</cp:revision>
  <cp:lastPrinted>2011-08-30T13:34:50Z</cp:lastPrinted>
  <dcterms:created xsi:type="dcterms:W3CDTF">2011-08-26T19:53:30Z</dcterms:created>
  <dcterms:modified xsi:type="dcterms:W3CDTF">2013-08-15T18:49:22Z</dcterms:modified>
</cp:coreProperties>
</file>